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319" r:id="rId4"/>
    <p:sldId id="320" r:id="rId5"/>
    <p:sldId id="303" r:id="rId6"/>
    <p:sldId id="260" r:id="rId7"/>
    <p:sldId id="311" r:id="rId8"/>
    <p:sldId id="304" r:id="rId9"/>
    <p:sldId id="261" r:id="rId10"/>
    <p:sldId id="262" r:id="rId11"/>
    <p:sldId id="343" r:id="rId12"/>
    <p:sldId id="344" r:id="rId13"/>
    <p:sldId id="263" r:id="rId14"/>
    <p:sldId id="321" r:id="rId15"/>
    <p:sldId id="265" r:id="rId16"/>
    <p:sldId id="266" r:id="rId17"/>
    <p:sldId id="322" r:id="rId18"/>
    <p:sldId id="345" r:id="rId19"/>
    <p:sldId id="309" r:id="rId20"/>
    <p:sldId id="310" r:id="rId21"/>
    <p:sldId id="305" r:id="rId22"/>
    <p:sldId id="313" r:id="rId23"/>
    <p:sldId id="314" r:id="rId24"/>
    <p:sldId id="316" r:id="rId25"/>
    <p:sldId id="317" r:id="rId26"/>
    <p:sldId id="318" r:id="rId27"/>
    <p:sldId id="346" r:id="rId28"/>
    <p:sldId id="323" r:id="rId29"/>
    <p:sldId id="324" r:id="rId30"/>
    <p:sldId id="272" r:id="rId31"/>
    <p:sldId id="273" r:id="rId32"/>
    <p:sldId id="274" r:id="rId33"/>
    <p:sldId id="275" r:id="rId34"/>
    <p:sldId id="325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06" r:id="rId46"/>
    <p:sldId id="342" r:id="rId47"/>
    <p:sldId id="291" r:id="rId48"/>
    <p:sldId id="292" r:id="rId49"/>
    <p:sldId id="347" r:id="rId50"/>
    <p:sldId id="348" r:id="rId51"/>
    <p:sldId id="349" r:id="rId52"/>
    <p:sldId id="350" r:id="rId53"/>
    <p:sldId id="351" r:id="rId54"/>
    <p:sldId id="353" r:id="rId55"/>
    <p:sldId id="355" r:id="rId56"/>
    <p:sldId id="352" r:id="rId57"/>
    <p:sldId id="341" r:id="rId58"/>
    <p:sldId id="340" r:id="rId59"/>
    <p:sldId id="295" r:id="rId60"/>
    <p:sldId id="296" r:id="rId61"/>
    <p:sldId id="302" r:id="rId62"/>
    <p:sldId id="307" r:id="rId63"/>
    <p:sldId id="308" r:id="rId64"/>
    <p:sldId id="354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6CBB8FF1-D9AA-43F3-AF6F-95CC898621D3}" styleName="">
    <a:tblBg/>
    <a:wholeTbl>
      <a:tcTxStyle b="off" i="off">
        <a:font>
          <a:latin typeface="Lucida Sans"/>
          <a:ea typeface="Lucida Sans"/>
          <a:cs typeface="Lucida Sans"/>
        </a:font>
        <a:srgbClr val="000000"/>
      </a:tcTxStyle>
      <a:tcStyle>
        <a:tcBdr>
          <a:left>
            <a:ln w="12700" cap="flat">
              <a:solidFill>
                <a:srgbClr val="EBEBEB"/>
              </a:solidFill>
              <a:prstDash val="solid"/>
              <a:miter lim="400000"/>
            </a:ln>
          </a:left>
          <a:right>
            <a:ln w="12700" cap="flat">
              <a:solidFill>
                <a:srgbClr val="EBEBEB"/>
              </a:solidFill>
              <a:prstDash val="solid"/>
              <a:miter lim="400000"/>
            </a:ln>
          </a:right>
          <a:top>
            <a:ln w="12700" cap="flat">
              <a:solidFill>
                <a:srgbClr val="EBEBEB"/>
              </a:solidFill>
              <a:prstDash val="solid"/>
              <a:miter lim="400000"/>
            </a:ln>
          </a:top>
          <a:bottom>
            <a:ln w="12700" cap="flat">
              <a:solidFill>
                <a:srgbClr val="EBEBEB"/>
              </a:solidFill>
              <a:prstDash val="solid"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solidFill>
                <a:srgbClr val="EBEB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EBEBEB"/>
              </a:solidFill>
              <a:prstDash val="solid"/>
              <a:miter lim="400000"/>
            </a:ln>
          </a:left>
          <a:right>
            <a:ln w="12700" cap="flat">
              <a:solidFill>
                <a:srgbClr val="EBEBEB"/>
              </a:solidFill>
              <a:prstDash val="solid"/>
              <a:miter lim="400000"/>
            </a:ln>
          </a:right>
          <a:top>
            <a:ln w="12700" cap="flat">
              <a:solidFill>
                <a:srgbClr val="EBEBEB"/>
              </a:solidFill>
              <a:prstDash val="solid"/>
              <a:miter lim="400000"/>
            </a:ln>
          </a:top>
          <a:bottom>
            <a:ln w="12700" cap="flat">
              <a:solidFill>
                <a:srgbClr val="EBEBEB"/>
              </a:solidFill>
              <a:prstDash val="solid"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solidFill>
                <a:srgbClr val="EBEBE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n">
        <a:font>
          <a:latin typeface="Lucida Sans"/>
          <a:ea typeface="Lucida Sans"/>
          <a:cs typeface="Lucida Sans"/>
        </a:font>
        <a:srgbClr val="000000"/>
      </a:tcTxStyle>
      <a:tcStyle>
        <a:tcBdr>
          <a:left>
            <a:ln w="12700" cap="flat">
              <a:solidFill>
                <a:srgbClr val="EBEBEB"/>
              </a:solidFill>
              <a:prstDash val="solid"/>
              <a:miter lim="400000"/>
            </a:ln>
          </a:left>
          <a:right>
            <a:ln w="12700" cap="flat">
              <a:solidFill>
                <a:srgbClr val="EBEBEB"/>
              </a:solidFill>
              <a:prstDash val="solid"/>
              <a:miter lim="400000"/>
            </a:ln>
          </a:right>
          <a:top>
            <a:ln w="12700" cap="flat">
              <a:solidFill>
                <a:srgbClr val="EBEBEB"/>
              </a:solidFill>
              <a:prstDash val="solid"/>
              <a:miter lim="400000"/>
            </a:ln>
          </a:top>
          <a:bottom>
            <a:ln w="12700" cap="flat">
              <a:solidFill>
                <a:srgbClr val="EBEBEB"/>
              </a:solidFill>
              <a:prstDash val="solid"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solidFill>
                <a:srgbClr val="EBEBE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D9CBF1E-DFE0-488D-B0F1-8F7C9699B0B2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E8A719A-2513-455F-94AF-7F6580E62302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8" autoAdjust="0"/>
    <p:restoredTop sz="79852" autoAdjust="0"/>
  </p:normalViewPr>
  <p:slideViewPr>
    <p:cSldViewPr snapToGrid="0">
      <p:cViewPr varScale="1">
        <p:scale>
          <a:sx n="31" d="100"/>
          <a:sy n="31" d="100"/>
        </p:scale>
        <p:origin x="200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780"/>
    </p:cViewPr>
  </p:sorter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527EF-9BDA-4238-B827-321E0F34E8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35EA1-9ABB-40F5-AAAE-61A36E5D51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1ACBECEF-48F3-4CB4-805B-408F3A2DD8C4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1C19A-4193-4560-90EB-02E45CDF7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EE875-7AA1-47C1-9357-9CA05A20DE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67E88F1B-BAB2-4885-8CAC-7B8188C40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33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77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6477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6477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6477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6477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6477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6477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6477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6477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(5.1a) Declare, create, and initialize one-dimensional(1D) and two-dimensional (2D) arrays.</a:t>
            </a:r>
          </a:p>
          <a:p>
            <a:r>
              <a:rPr lang="en-US" dirty="0"/>
              <a:t>(5.1b) Explain Java’s default array initialization.</a:t>
            </a:r>
          </a:p>
          <a:p>
            <a:r>
              <a:rPr lang="en-US" dirty="0"/>
              <a:t>(5.1c) Describe and implement initializer lists to initialize arrays.</a:t>
            </a:r>
          </a:p>
          <a:p>
            <a:r>
              <a:rPr lang="en-US" dirty="0"/>
              <a:t>(5.1d) Describe and illustrate memory representation and allocation involving array implementations in Java.</a:t>
            </a:r>
          </a:p>
          <a:p>
            <a:r>
              <a:rPr lang="en-US" dirty="0"/>
              <a:t>(5.1e) Distinguish between valid and invalid array index references in code segments.</a:t>
            </a:r>
          </a:p>
          <a:p>
            <a:r>
              <a:rPr lang="en-US" dirty="0"/>
              <a:t>(5.1f) Identify </a:t>
            </a:r>
            <a:r>
              <a:rPr lang="en-US" i="1" dirty="0" err="1"/>
              <a:t>ArrayIndexOutOfBoundsExceptions</a:t>
            </a:r>
            <a:r>
              <a:rPr lang="en-US" dirty="0" err="1"/>
              <a:t>in</a:t>
            </a:r>
            <a:r>
              <a:rPr lang="en-US" dirty="0"/>
              <a:t> program code segments.</a:t>
            </a:r>
          </a:p>
          <a:p>
            <a:r>
              <a:rPr lang="en-US" dirty="0"/>
              <a:t>(5.1g) Implement Java code to manipulate 1D arrays including, but not limited to, the following tasks:</a:t>
            </a:r>
          </a:p>
          <a:p>
            <a:pPr lvl="1"/>
            <a:r>
              <a:rPr lang="en-US" dirty="0"/>
              <a:t>Traverse and display the elements in an array in order and in reverse order.</a:t>
            </a:r>
          </a:p>
          <a:p>
            <a:pPr lvl="1"/>
            <a:r>
              <a:rPr lang="en-US" dirty="0"/>
              <a:t>Reverse the elements in an array.</a:t>
            </a:r>
          </a:p>
          <a:p>
            <a:pPr lvl="1"/>
            <a:r>
              <a:rPr lang="en-US" dirty="0"/>
              <a:t>Find and report the minimum/maximum value in an array.</a:t>
            </a:r>
          </a:p>
          <a:p>
            <a:pPr lvl="1"/>
            <a:r>
              <a:rPr lang="en-US" dirty="0"/>
              <a:t>Find and report the index of the minimum/maximum value in an array.</a:t>
            </a:r>
          </a:p>
          <a:p>
            <a:pPr lvl="1"/>
            <a:r>
              <a:rPr lang="en-US" dirty="0"/>
              <a:t>Find the average of numerical values in an array.</a:t>
            </a:r>
          </a:p>
          <a:p>
            <a:pPr lvl="1"/>
            <a:r>
              <a:rPr lang="en-US" dirty="0"/>
              <a:t>Exchange values of two elements in an array.</a:t>
            </a:r>
          </a:p>
          <a:p>
            <a:pPr lvl="1"/>
            <a:r>
              <a:rPr lang="en-US" dirty="0"/>
              <a:t>Shift elements in array to the right/left as specifications describe.</a:t>
            </a:r>
          </a:p>
          <a:p>
            <a:pPr lvl="1"/>
            <a:r>
              <a:rPr lang="en-US" dirty="0"/>
              <a:t>Count the number of elements in an array satisfying given specifications.</a:t>
            </a:r>
          </a:p>
          <a:p>
            <a:pPr lvl="1"/>
            <a:r>
              <a:rPr lang="en-US" dirty="0"/>
              <a:t>Remove elements that satisfy certain conditions from an array.</a:t>
            </a:r>
          </a:p>
          <a:p>
            <a:pPr lvl="1"/>
            <a:r>
              <a:rPr lang="en-US" dirty="0"/>
              <a:t>Remove duplicate values from an array.</a:t>
            </a:r>
          </a:p>
          <a:p>
            <a:r>
              <a:rPr lang="en-US" dirty="0"/>
              <a:t>(5.1h) Demonstrate the use of the enhanced for loop (for-each) when writing code involving arrays.</a:t>
            </a:r>
          </a:p>
          <a:p>
            <a:r>
              <a:rPr lang="en-US" dirty="0"/>
              <a:t>(5.1i) Distinguish between situations that can and that cannot utilize an enhanced for loop.</a:t>
            </a:r>
          </a:p>
          <a:p>
            <a:r>
              <a:rPr lang="en-US" dirty="0"/>
              <a:t>(5.1j) </a:t>
            </a:r>
            <a:r>
              <a:rPr lang="en-US" dirty="0" err="1"/>
              <a:t>Determinethe</a:t>
            </a:r>
            <a:r>
              <a:rPr lang="en-US" dirty="0"/>
              <a:t> result of program code that traverses and manipulates the elements in a 2D array.</a:t>
            </a:r>
          </a:p>
          <a:p>
            <a:r>
              <a:rPr lang="en-US" dirty="0"/>
              <a:t>(5.1k) Trace and implement code to traverse and manipulate 2D arrays in row-major and column-major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21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LO:</a:t>
            </a:r>
          </a:p>
          <a:p>
            <a:r>
              <a:rPr lang="en-US" dirty="0"/>
              <a:t>Traverse and display the elements in an array in order and in reverse order.</a:t>
            </a:r>
          </a:p>
          <a:p>
            <a:r>
              <a:rPr lang="en-US" dirty="0"/>
              <a:t>Reverse the elements in an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16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LO:</a:t>
            </a:r>
          </a:p>
          <a:p>
            <a:r>
              <a:rPr lang="en-US" dirty="0"/>
              <a:t>Find and report the minimum/maximum value in an array.</a:t>
            </a:r>
          </a:p>
          <a:p>
            <a:r>
              <a:rPr lang="en-US" dirty="0"/>
              <a:t>Find and report the index of the minimum/maximum value in an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4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LO:</a:t>
            </a:r>
          </a:p>
          <a:p>
            <a:r>
              <a:rPr lang="en-US" dirty="0"/>
              <a:t>Find the average of numerical values in an array.</a:t>
            </a:r>
          </a:p>
          <a:p>
            <a:r>
              <a:rPr lang="en-US" dirty="0"/>
              <a:t>Exchange values of two elements in an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31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LO:</a:t>
            </a:r>
          </a:p>
          <a:p>
            <a:r>
              <a:rPr lang="en-US" dirty="0"/>
              <a:t>Shift elements in array to the right/left as specifications describe.</a:t>
            </a:r>
          </a:p>
          <a:p>
            <a:r>
              <a:rPr lang="en-US" dirty="0"/>
              <a:t>Count the number of elements in an array satisfying given specifications.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85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LO:</a:t>
            </a:r>
          </a:p>
          <a:p>
            <a:r>
              <a:rPr lang="en-US" dirty="0"/>
              <a:t>Remove elements that satisfy certain conditions from an array.</a:t>
            </a:r>
          </a:p>
          <a:p>
            <a:r>
              <a:rPr lang="en-US" dirty="0"/>
              <a:t>Remove duplicate values from an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96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r>
              <a:rPr lang="en-US" dirty="0"/>
              <a:t>(5.1k) Trace and implement code to traverse and manipulate 2D arrays in row-major and column-major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54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LO:</a:t>
            </a:r>
          </a:p>
          <a:p>
            <a:r>
              <a:rPr lang="en-US" dirty="0"/>
              <a:t>Remove elements that satisfy certain conditions from an array.</a:t>
            </a:r>
          </a:p>
          <a:p>
            <a:r>
              <a:rPr lang="en-US" dirty="0"/>
              <a:t>Remove duplicate values from an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71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4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43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31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r>
              <a:rPr lang="en-US" dirty="0"/>
              <a:t>(5.1a) Declare, create, and initialize one-dimensional(1D) and two-dimensional (2D) arrays.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7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93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90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6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4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19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31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99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4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r>
              <a:rPr lang="en-US" dirty="0"/>
              <a:t>(5.1j) </a:t>
            </a:r>
            <a:r>
              <a:rPr lang="en-US" dirty="0" err="1"/>
              <a:t>Determinethe</a:t>
            </a:r>
            <a:r>
              <a:rPr lang="en-US" dirty="0"/>
              <a:t> result of program code that traverses and manipulates the elements in a 2D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72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71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10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4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r>
              <a:rPr lang="en-US" dirty="0"/>
              <a:t>(5.1a) Declare, create, and initialize one-dimensional(1D) and two-dimensional (2D) arrays.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90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(5.1b) Explain Java’s default array initialization.</a:t>
            </a:r>
          </a:p>
          <a:p>
            <a:r>
              <a:rPr lang="en-US" dirty="0"/>
              <a:t>(5.1c) Describe and implement initializer lists to initialize arrays.</a:t>
            </a:r>
          </a:p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3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r>
              <a:rPr lang="en-US" dirty="0"/>
              <a:t>(5.1d) Describe and illustrate memory representation and allocation involving array implementations in Java.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4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(5.1g) Implement Java code to manipulate 1D arrays including, but not limited to, the following tasks:</a:t>
            </a:r>
          </a:p>
          <a:p>
            <a:pPr lvl="1"/>
            <a:r>
              <a:rPr lang="en-US" dirty="0"/>
              <a:t>Traverse and display the elements in an array in order and in reverse order.</a:t>
            </a:r>
          </a:p>
          <a:p>
            <a:pPr lvl="1"/>
            <a:r>
              <a:rPr lang="en-US" dirty="0"/>
              <a:t>Reverse the elements in an array.</a:t>
            </a:r>
          </a:p>
          <a:p>
            <a:pPr lvl="1"/>
            <a:r>
              <a:rPr lang="en-US" dirty="0"/>
              <a:t>Find and report the minimum/maximum value in an array.</a:t>
            </a:r>
          </a:p>
          <a:p>
            <a:pPr lvl="1"/>
            <a:r>
              <a:rPr lang="en-US" dirty="0"/>
              <a:t>Find and report the index of the minimum/maximum value in an array.</a:t>
            </a:r>
          </a:p>
          <a:p>
            <a:pPr lvl="1"/>
            <a:r>
              <a:rPr lang="en-US" dirty="0"/>
              <a:t>Find the average of numerical values in an array.</a:t>
            </a:r>
          </a:p>
          <a:p>
            <a:pPr lvl="1"/>
            <a:r>
              <a:rPr lang="en-US" dirty="0"/>
              <a:t>Exchange values of two elements in an array.</a:t>
            </a:r>
          </a:p>
          <a:p>
            <a:pPr lvl="1"/>
            <a:r>
              <a:rPr lang="en-US" dirty="0"/>
              <a:t>Shift elements in array to the right/left as specifications describe.</a:t>
            </a:r>
          </a:p>
          <a:p>
            <a:pPr lvl="1"/>
            <a:r>
              <a:rPr lang="en-US" dirty="0"/>
              <a:t>Count the number of elements in an array satisfying given specifications.</a:t>
            </a:r>
          </a:p>
          <a:p>
            <a:pPr lvl="1"/>
            <a:r>
              <a:rPr lang="en-US" dirty="0"/>
              <a:t>Remove elements that satisfy certain conditions from an array.</a:t>
            </a:r>
          </a:p>
          <a:p>
            <a:pPr lvl="1"/>
            <a:r>
              <a:rPr lang="en-US" dirty="0"/>
              <a:t>Remove duplicate values from an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9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8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r>
              <a:rPr lang="en-US" dirty="0"/>
              <a:t>(5.1d) Describe and illustrate memory representation and allocation involving array implementations in Java.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1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introcs.cs.princeton.edu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ral.jpg" descr="coral.jpg"/>
          <p:cNvPicPr>
            <a:picLocks noChangeAspect="1"/>
          </p:cNvPicPr>
          <p:nvPr/>
        </p:nvPicPr>
        <p:blipFill>
          <a:blip r:embed="rId2">
            <a:alphaModFix amt="20000"/>
          </a:blip>
          <a:srcRect l="19466" t="9183" r="5180" b="6043"/>
          <a:stretch>
            <a:fillRect/>
          </a:stretch>
        </p:blipFill>
        <p:spPr>
          <a:xfrm>
            <a:off x="642971" y="252222"/>
            <a:ext cx="7329979" cy="824622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MPUTER SCIENCE…"/>
          <p:cNvSpPr txBox="1"/>
          <p:nvPr/>
        </p:nvSpPr>
        <p:spPr>
          <a:xfrm>
            <a:off x="15089981" y="444499"/>
            <a:ext cx="7770019" cy="201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647700">
              <a:lnSpc>
                <a:spcPts val="5400"/>
              </a:lnSpc>
              <a:tabLst>
                <a:tab pos="1511300" algn="l"/>
              </a:tabLst>
              <a:defRPr sz="4500" spc="765">
                <a:solidFill>
                  <a:srgbClr val="005493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INTRODUCTION TO </a:t>
            </a:r>
            <a:r>
              <a:rPr dirty="0"/>
              <a:t>COMPUTER SCIENCE   </a:t>
            </a:r>
          </a:p>
          <a:p>
            <a:pPr algn="r" defTabSz="647700">
              <a:lnSpc>
                <a:spcPts val="4700"/>
              </a:lnSpc>
              <a:tabLst>
                <a:tab pos="1511300" algn="l"/>
              </a:tabLst>
              <a:defRPr sz="2700" spc="1755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dirty="0"/>
              <a:t> </a:t>
            </a:r>
            <a:r>
              <a:rPr lang="en-US" sz="2800" spc="1820" dirty="0"/>
              <a:t>Rutgers University</a:t>
            </a:r>
            <a:endParaRPr sz="2800" spc="1820" dirty="0"/>
          </a:p>
        </p:txBody>
      </p:sp>
      <p:sp>
        <p:nvSpPr>
          <p:cNvPr id="14" name="http://introcs.cs.princeton.edu"/>
          <p:cNvSpPr txBox="1"/>
          <p:nvPr/>
        </p:nvSpPr>
        <p:spPr>
          <a:xfrm>
            <a:off x="1483681" y="12042322"/>
            <a:ext cx="68707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marL="82550" marR="82550" defTabSz="1828800">
              <a:lnSpc>
                <a:spcPts val="2300"/>
              </a:lnSpc>
              <a:defRPr sz="2400" b="1" spc="264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r>
              <a:rPr dirty="0">
                <a:hlinkClick r:id="rId3"/>
              </a:rPr>
              <a:t>http</a:t>
            </a:r>
            <a:r>
              <a:rPr lang="en-US" dirty="0">
                <a:hlinkClick r:id="rId3"/>
              </a:rPr>
              <a:t>s</a:t>
            </a:r>
            <a:r>
              <a:rPr dirty="0">
                <a:hlinkClick r:id="rId3"/>
              </a:rPr>
              <a:t>://introcs.cs.</a:t>
            </a:r>
            <a:r>
              <a:rPr lang="en-US" dirty="0">
                <a:hlinkClick r:id="rId3"/>
              </a:rPr>
              <a:t>rutgers</a:t>
            </a:r>
            <a:r>
              <a:rPr dirty="0">
                <a:hlinkClick r:id="rId3"/>
              </a:rPr>
              <a:t>.edu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077200" y="5715000"/>
            <a:ext cx="14706600" cy="57531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11700"/>
              </a:lnSpc>
              <a:tabLst>
                <a:tab pos="1752600" algn="l"/>
              </a:tabLst>
              <a:defRPr sz="9800">
                <a:solidFill>
                  <a:srgbClr val="00549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2316" y="13049614"/>
            <a:ext cx="3937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C7D1766-D167-4757-8EA1-AA21BD5C6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9" y="8858313"/>
            <a:ext cx="2896898" cy="289689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ral.jpg" descr="coral.jp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32756" y="-465377"/>
            <a:ext cx="10357658" cy="1035765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7696200" y="5029200"/>
            <a:ext cx="15201900" cy="1752600"/>
          </a:xfrm>
          <a:prstGeom prst="rect">
            <a:avLst/>
          </a:prstGeom>
        </p:spPr>
        <p:txBody>
          <a:bodyPr/>
          <a:lstStyle>
            <a:lvl1pPr>
              <a:lnSpc>
                <a:spcPts val="7600"/>
              </a:lnSpc>
              <a:tabLst>
                <a:tab pos="1752600" algn="l"/>
              </a:tabLst>
              <a:defRPr sz="6400">
                <a:solidFill>
                  <a:srgbClr val="A9A9A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12300" y="7112000"/>
            <a:ext cx="12814300" cy="5943600"/>
          </a:xfrm>
          <a:prstGeom prst="rect">
            <a:avLst/>
          </a:prstGeom>
        </p:spPr>
        <p:txBody>
          <a:bodyPr/>
          <a:lstStyle>
            <a:lvl1pPr marL="685800" indent="-533400">
              <a:lnSpc>
                <a:spcPts val="6300"/>
              </a:lnSpc>
              <a:spcBef>
                <a:spcPts val="300"/>
              </a:spcBef>
              <a:buSzPct val="100000"/>
              <a:buChar char="•"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685800" indent="-533400">
              <a:lnSpc>
                <a:spcPts val="6300"/>
              </a:lnSpc>
              <a:spcBef>
                <a:spcPts val="300"/>
              </a:spcBef>
              <a:buSzPct val="100000"/>
              <a:buFontTx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685800" indent="-533400">
              <a:lnSpc>
                <a:spcPts val="6300"/>
              </a:lnSpc>
              <a:spcBef>
                <a:spcPts val="300"/>
              </a:spcBef>
              <a:buSzPct val="100000"/>
              <a:buChar char="•"/>
              <a:tabLst>
                <a:tab pos="1752600" algn="l"/>
              </a:tabLst>
              <a:defRPr sz="4800" i="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685800" indent="-533400">
              <a:lnSpc>
                <a:spcPts val="6300"/>
              </a:lnSpc>
              <a:spcBef>
                <a:spcPts val="300"/>
              </a:spcBef>
              <a:buSzPct val="100000"/>
              <a:buFontTx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685800" indent="-533400">
              <a:lnSpc>
                <a:spcPts val="6300"/>
              </a:lnSpc>
              <a:spcBef>
                <a:spcPts val="300"/>
              </a:spcBef>
              <a:buSzPct val="100000"/>
              <a:buFontTx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COMPUTER SCIENCE…"/>
          <p:cNvSpPr txBox="1"/>
          <p:nvPr/>
        </p:nvSpPr>
        <p:spPr>
          <a:xfrm>
            <a:off x="15089981" y="444499"/>
            <a:ext cx="7770019" cy="2782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647700">
              <a:lnSpc>
                <a:spcPts val="5400"/>
              </a:lnSpc>
              <a:tabLst>
                <a:tab pos="1511300" algn="l"/>
              </a:tabLst>
              <a:defRPr sz="4500" spc="765">
                <a:solidFill>
                  <a:srgbClr val="005493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INTRODUCTION TO COMPUTER SCIENCE   </a:t>
            </a:r>
          </a:p>
          <a:p>
            <a:pPr algn="r" defTabSz="647700">
              <a:lnSpc>
                <a:spcPts val="4700"/>
              </a:lnSpc>
              <a:tabLst>
                <a:tab pos="1511300" algn="l"/>
              </a:tabLst>
              <a:defRPr sz="2700" spc="1755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 </a:t>
            </a:r>
            <a:r>
              <a:rPr lang="en-US" sz="2800" spc="1820" dirty="0"/>
              <a:t>Rutgers University</a:t>
            </a:r>
          </a:p>
          <a:p>
            <a:pPr algn="r" defTabSz="647700">
              <a:lnSpc>
                <a:spcPts val="5400"/>
              </a:lnSpc>
              <a:tabLst>
                <a:tab pos="1511300" algn="l"/>
              </a:tabLst>
              <a:defRPr sz="4500" spc="765">
                <a:solidFill>
                  <a:srgbClr val="BABABA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endParaRPr dirty="0"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2316" y="13049614"/>
            <a:ext cx="3937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50731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76738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"/>
          <p:cNvSpPr/>
          <p:nvPr/>
        </p:nvSpPr>
        <p:spPr>
          <a:xfrm>
            <a:off x="1297472" y="1280221"/>
            <a:ext cx="2181017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Rectangle"/>
          <p:cNvSpPr>
            <a:spLocks noGrp="1"/>
          </p:cNvSpPr>
          <p:nvPr>
            <p:ph type="body" sz="quarter" idx="13"/>
          </p:nvPr>
        </p:nvSpPr>
        <p:spPr>
          <a:xfrm>
            <a:off x="1320800" y="3175000"/>
            <a:ext cx="20904200" cy="1054100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304800" tIns="304800" rIns="304800" bIns="304800" anchor="ctr"/>
          <a:lstStyle/>
          <a:p>
            <a:pPr indent="0">
              <a:spcBef>
                <a:spcPts val="0"/>
              </a:spcBef>
              <a:tabLst>
                <a:tab pos="1511300" algn="l"/>
              </a:tabLst>
            </a:pPr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21005800" cy="1054100"/>
          </a:xfrm>
          <a:prstGeom prst="rect">
            <a:avLst/>
          </a:prstGeom>
          <a:solidFill>
            <a:srgbClr val="FFFFFF"/>
          </a:solidFill>
        </p:spPr>
        <p:txBody>
          <a:bodyPr lIns="304800" tIns="304800" rIns="304800" bIns="304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44512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ral.jpg" descr="coral.jpg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3175000" y="-1409700"/>
            <a:ext cx="16179800" cy="161798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COMPUTER SCIENCE…"/>
          <p:cNvSpPr txBox="1"/>
          <p:nvPr/>
        </p:nvSpPr>
        <p:spPr>
          <a:xfrm>
            <a:off x="15089981" y="444499"/>
            <a:ext cx="7770019" cy="201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647700">
              <a:lnSpc>
                <a:spcPts val="5400"/>
              </a:lnSpc>
              <a:tabLst>
                <a:tab pos="1511300" algn="l"/>
              </a:tabLst>
              <a:defRPr sz="4500" spc="765">
                <a:solidFill>
                  <a:srgbClr val="BABABA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INTRODUCTION TO </a:t>
            </a:r>
            <a:r>
              <a:rPr dirty="0"/>
              <a:t>COMPUTER SCIENCE   </a:t>
            </a:r>
          </a:p>
          <a:p>
            <a:pPr algn="r" defTabSz="647700">
              <a:lnSpc>
                <a:spcPts val="4700"/>
              </a:lnSpc>
              <a:tabLst>
                <a:tab pos="1511300" algn="l"/>
              </a:tabLst>
              <a:defRPr sz="2700" spc="1755">
                <a:solidFill>
                  <a:srgbClr val="BABABA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dirty="0"/>
              <a:t> </a:t>
            </a:r>
            <a:r>
              <a:rPr lang="en-US" sz="2800" spc="1820" dirty="0"/>
              <a:t>Rutgers University</a:t>
            </a:r>
            <a:endParaRPr dirty="0"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2316" y="13049614"/>
            <a:ext cx="3937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020977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1270000" y="1280221"/>
            <a:ext cx="2184400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381000"/>
            <a:ext cx="20688300" cy="90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1524000"/>
            <a:ext cx="21869400" cy="1158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2pPr>
              <a:buFont typeface="Gill Sans"/>
              <a:tabLst>
                <a:tab pos="2476500" algn="l"/>
              </a:tabLst>
            </a:lvl2pPr>
            <a:lvl3pPr>
              <a:tabLst>
                <a:tab pos="3035300" algn="l"/>
              </a:tabLst>
              <a:defRPr i="1"/>
            </a:lvl3pPr>
            <a:lvl4pPr>
              <a:buFont typeface="Gill Sans"/>
              <a:tabLst>
                <a:tab pos="3721100" algn="l"/>
              </a:tabLst>
            </a:lvl4pPr>
            <a:lvl5pPr>
              <a:buFont typeface="Gill Sans"/>
              <a:tabLst>
                <a:tab pos="43688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00128" y="13066304"/>
            <a:ext cx="393701" cy="4318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 defTabSz="647700">
              <a:lnSpc>
                <a:spcPts val="2800"/>
              </a:lnSpc>
              <a:tabLst>
                <a:tab pos="1511300" algn="l"/>
              </a:tabLst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0" marR="0" indent="88900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Tx/>
        <a:buFontTx/>
        <a:buNone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1pPr>
      <a:lvl2pPr marL="760379" marR="0" indent="-3031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2pPr>
      <a:lvl3pPr marL="0" marR="0" indent="1422400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Tx/>
        <a:buFontTx/>
        <a:buNone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3pPr>
      <a:lvl4pPr marL="20049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4pPr>
      <a:lvl5pPr marL="24621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5pPr>
      <a:lvl6pPr marL="28177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6pPr>
      <a:lvl7pPr marL="31733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7pPr>
      <a:lvl8pPr marL="35289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8pPr>
      <a:lvl9pPr marL="38845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9pPr>
    </p:bodyStyle>
    <p:otherStyle>
      <a:lvl1pPr marL="0" marR="0" indent="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1. Basic Programming Concept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5. </a:t>
            </a:r>
            <a:r>
              <a:rPr dirty="0"/>
              <a:t> </a:t>
            </a:r>
            <a:r>
              <a:rPr lang="en-US" dirty="0"/>
              <a:t>Arrays</a:t>
            </a:r>
            <a:endParaRPr dirty="0"/>
          </a:p>
        </p:txBody>
      </p:sp>
      <p:sp>
        <p:nvSpPr>
          <p:cNvPr id="88" name="1.1–1.2"/>
          <p:cNvSpPr txBox="1"/>
          <p:nvPr/>
        </p:nvSpPr>
        <p:spPr>
          <a:xfrm>
            <a:off x="1824431" y="11087100"/>
            <a:ext cx="1663117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647700">
              <a:lnSpc>
                <a:spcPts val="3700"/>
              </a:lnSpc>
              <a:tabLst>
                <a:tab pos="1511300" algn="l"/>
              </a:tabLst>
              <a:defRPr sz="3100" b="1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1.1–1.2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Java language support for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 language support for arrays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aphicFrame>
        <p:nvGraphicFramePr>
          <p:cNvPr id="223" name="Table"/>
          <p:cNvGraphicFramePr/>
          <p:nvPr/>
        </p:nvGraphicFramePr>
        <p:xfrm>
          <a:off x="5164187" y="1903346"/>
          <a:ext cx="14300199" cy="5555872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879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8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3756"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 i="1">
                          <a:sym typeface="Lucida Sans"/>
                        </a:rPr>
                        <a:t>operation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 i="1">
                          <a:sym typeface="Lucida Sans"/>
                        </a:rPr>
                        <a:t>typical code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935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Declare</a:t>
                      </a:r>
                      <a:r>
                        <a:t> an array</a:t>
                      </a:r>
                    </a:p>
                  </a:txBody>
                  <a:tcPr marL="279400" marR="279400" marT="279400" marB="2794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double[] a;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3935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Create</a:t>
                      </a:r>
                      <a:r>
                        <a:t> an array of a given length</a:t>
                      </a:r>
                    </a:p>
                  </a:txBody>
                  <a:tcPr marL="279400" marR="279400" marT="279400" marB="2794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a = new double[1000];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3935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Refer</a:t>
                      </a:r>
                      <a:r>
                        <a:t> to an array entry by index</a:t>
                      </a:r>
                    </a:p>
                  </a:txBody>
                  <a:tcPr marL="279400" marR="279400" marT="279400" marB="2794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a[i] = b[j] + c[k];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3935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t>Refer to the </a:t>
                      </a:r>
                      <a:r>
                        <a:rPr>
                          <a:solidFill>
                            <a:srgbClr val="005493"/>
                          </a:solidFill>
                        </a:rPr>
                        <a:t>length</a:t>
                      </a:r>
                      <a:r>
                        <a:t> of an array</a:t>
                      </a:r>
                    </a:p>
                  </a:txBody>
                  <a:tcPr marL="279400" marR="279400" marT="279400" marB="2794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a.length;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4" name="Basic support"/>
          <p:cNvSpPr txBox="1"/>
          <p:nvPr/>
        </p:nvSpPr>
        <p:spPr>
          <a:xfrm>
            <a:off x="1270000" y="1663700"/>
            <a:ext cx="3886200" cy="1028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defTabSz="647700">
              <a:lnSpc>
                <a:spcPts val="59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5493"/>
                </a:solidFill>
              </a:rPr>
              <a:t>Basic support</a:t>
            </a:r>
          </a:p>
        </p:txBody>
      </p:sp>
      <p:graphicFrame>
        <p:nvGraphicFramePr>
          <p:cNvPr id="225" name="Table"/>
          <p:cNvGraphicFramePr/>
          <p:nvPr/>
        </p:nvGraphicFramePr>
        <p:xfrm>
          <a:off x="1870339" y="8915400"/>
          <a:ext cx="16698912" cy="4495799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1007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6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929"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 i="1">
                          <a:sym typeface="Lucida Sans"/>
                        </a:rPr>
                        <a:t>operation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 i="1">
                          <a:sym typeface="Lucida Sans"/>
                        </a:rPr>
                        <a:t>typical code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290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Default</a:t>
                      </a:r>
                      <a:r>
                        <a:t> initialization to 0 for numeric types</a:t>
                      </a:r>
                    </a:p>
                  </a:txBody>
                  <a:tcPr marL="279400" marR="279400" marT="279400" marB="2794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a = new double[1000];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9290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Declare, create and initialize</a:t>
                      </a:r>
                      <a:r>
                        <a:t> in one statement</a:t>
                      </a:r>
                    </a:p>
                  </a:txBody>
                  <a:tcPr marL="279400" marR="279400" marT="279400" marB="2794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double[] a = new double[1000];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90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t>Initialize to </a:t>
                      </a:r>
                      <a:r>
                        <a:rPr>
                          <a:solidFill>
                            <a:srgbClr val="005493"/>
                          </a:solidFill>
                        </a:rPr>
                        <a:t>literal values</a:t>
                      </a:r>
                    </a:p>
                  </a:txBody>
                  <a:tcPr marL="279400" marR="279400" marT="279400" marB="2794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double[] x = { 0.3, 0.6, 0.1 };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6" name="Initialization options"/>
          <p:cNvSpPr txBox="1"/>
          <p:nvPr/>
        </p:nvSpPr>
        <p:spPr>
          <a:xfrm>
            <a:off x="1270000" y="7691881"/>
            <a:ext cx="5245100" cy="1028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defTabSz="647700">
              <a:lnSpc>
                <a:spcPts val="59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005493"/>
                </a:solidFill>
              </a:rPr>
              <a:t>Initialization options</a:t>
            </a:r>
          </a:p>
        </p:txBody>
      </p:sp>
      <p:grpSp>
        <p:nvGrpSpPr>
          <p:cNvPr id="229" name="Group"/>
          <p:cNvGrpSpPr/>
          <p:nvPr/>
        </p:nvGrpSpPr>
        <p:grpSpPr>
          <a:xfrm>
            <a:off x="18599546" y="10325100"/>
            <a:ext cx="5273864" cy="1447800"/>
            <a:chOff x="0" y="0"/>
            <a:chExt cx="5273862" cy="1447800"/>
          </a:xfrm>
        </p:grpSpPr>
        <p:sp>
          <p:nvSpPr>
            <p:cNvPr id="227" name="BUT cost of creating an array is proportional to its length."/>
            <p:cNvSpPr txBox="1"/>
            <p:nvPr/>
          </p:nvSpPr>
          <p:spPr>
            <a:xfrm>
              <a:off x="930462" y="0"/>
              <a:ext cx="4343401" cy="1447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noAutofit/>
            </a:bodyPr>
            <a:lstStyle>
              <a:lvl1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BUT cost of creating an array is proportional to its length.</a:t>
              </a:r>
            </a:p>
          </p:txBody>
        </p:sp>
        <p:sp>
          <p:nvSpPr>
            <p:cNvPr id="228" name="Line"/>
            <p:cNvSpPr/>
            <p:nvPr/>
          </p:nvSpPr>
          <p:spPr>
            <a:xfrm>
              <a:off x="0" y="198728"/>
              <a:ext cx="868417" cy="12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10" h="20628" extrusionOk="0">
                  <a:moveTo>
                    <a:pt x="0" y="36"/>
                  </a:moveTo>
                  <a:cubicBezTo>
                    <a:pt x="21600" y="-972"/>
                    <a:pt x="21056" y="19724"/>
                    <a:pt x="1688" y="20628"/>
                  </a:cubicBezTo>
                </a:path>
              </a:pathLst>
            </a:cu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647700"/>
              <a:endParaRPr/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17870619" y="7770569"/>
            <a:ext cx="6736412" cy="2277745"/>
            <a:chOff x="0" y="-106043"/>
            <a:chExt cx="6736410" cy="2277744"/>
          </a:xfrm>
        </p:grpSpPr>
        <p:sp>
          <p:nvSpPr>
            <p:cNvPr id="230" name="no need to use a loop like…"/>
            <p:cNvSpPr txBox="1"/>
            <p:nvPr/>
          </p:nvSpPr>
          <p:spPr>
            <a:xfrm>
              <a:off x="477544" y="-106043"/>
              <a:ext cx="6258866" cy="203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noAutofit/>
            </a:bodyPr>
            <a:lstStyle/>
            <a:p>
              <a: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dirty="0"/>
                <a:t>no need to use a loop like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400">
                  <a:solidFill>
                    <a:srgbClr val="8D3124"/>
                  </a:solidFill>
                  <a:uFill>
                    <a:solidFill>
                      <a:srgbClr val="000112"/>
                    </a:solidFill>
                  </a:uFill>
                </a:defRPr>
              </a:pPr>
              <a:r>
                <a:rPr dirty="0"/>
                <a:t>  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for (int </a:t>
              </a:r>
              <a:r>
                <a:rPr dirty="0" err="1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i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 = 0; </a:t>
              </a:r>
              <a:r>
                <a:rPr dirty="0" err="1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i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 &lt; 1000; </a:t>
              </a:r>
              <a:r>
                <a:rPr dirty="0" err="1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i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++)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400">
                  <a:solidFill>
                    <a:srgbClr val="8D3124"/>
                  </a:solidFill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     a[</a:t>
              </a:r>
              <a:r>
                <a:rPr dirty="0" err="1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i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] = 0.0;</a:t>
              </a:r>
            </a:p>
          </p:txBody>
        </p:sp>
        <p:sp>
          <p:nvSpPr>
            <p:cNvPr id="231" name="Line"/>
            <p:cNvSpPr/>
            <p:nvPr/>
          </p:nvSpPr>
          <p:spPr>
            <a:xfrm flipH="1">
              <a:off x="0" y="1437396"/>
              <a:ext cx="955089" cy="734305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9B3335-7080-4B95-BA09-735ECB61872B}"/>
              </a:ext>
            </a:extLst>
          </p:cNvPr>
          <p:cNvSpPr txBox="1"/>
          <p:nvPr/>
        </p:nvSpPr>
        <p:spPr>
          <a:xfrm>
            <a:off x="21214362" y="555114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5.1bc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 advAuto="0"/>
      <p:bldP spid="224" grpId="0" animBg="1" advAuto="0"/>
      <p:bldP spid="225" grpId="0" animBg="1" advAuto="0"/>
      <p:bldP spid="226" grpId="0" animBg="1" advAuto="0"/>
      <p:bldP spid="229" grpId="0" animBg="1" advAuto="0"/>
      <p:bldP spid="23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93E19B-7493-2645-A6F4-E6B893DA4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6260"/>
          <a:stretch/>
        </p:blipFill>
        <p:spPr>
          <a:xfrm>
            <a:off x="4438185" y="3969834"/>
            <a:ext cx="18582298" cy="8734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F4DD0-27D3-0A4C-9B6D-917CA241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Array of Strings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6C355-1717-8948-8F56-D1D2CB422B11}"/>
              </a:ext>
            </a:extLst>
          </p:cNvPr>
          <p:cNvSpPr txBox="1"/>
          <p:nvPr/>
        </p:nvSpPr>
        <p:spPr>
          <a:xfrm>
            <a:off x="1270000" y="1785173"/>
            <a:ext cx="14025418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>
                <a:latin typeface="Lucida Sans Typewriter" panose="020B0509030504030204" pitchFamily="49" charset="77"/>
              </a:rPr>
              <a:t>String[] fruit= </a:t>
            </a:r>
            <a:r>
              <a:rPr lang="en-US" sz="4800" dirty="0" err="1">
                <a:latin typeface="Lucida Sans Typewriter" panose="020B0509030504030204" pitchFamily="49" charset="77"/>
              </a:rPr>
              <a:t>newString</a:t>
            </a:r>
            <a:r>
              <a:rPr lang="en-US" sz="4800" dirty="0">
                <a:latin typeface="Lucida Sans Typewriter" panose="020B0509030504030204" pitchFamily="49" charset="77"/>
              </a:rPr>
              <a:t>[5];</a:t>
            </a:r>
          </a:p>
          <a:p>
            <a:r>
              <a:rPr lang="en-US" sz="4800" dirty="0">
                <a:latin typeface="Lucida Sans Typewriter" panose="020B0509030504030204" pitchFamily="49" charset="77"/>
              </a:rPr>
              <a:t>fruit[0] = "apple";</a:t>
            </a:r>
          </a:p>
          <a:p>
            <a:r>
              <a:rPr lang="en-US" sz="4800" dirty="0">
                <a:latin typeface="Lucida Sans Typewriter" panose="020B0509030504030204" pitchFamily="49" charset="77"/>
              </a:rPr>
              <a:t>fruit[1] = "banana";</a:t>
            </a:r>
          </a:p>
          <a:p>
            <a:r>
              <a:rPr lang="en-US" sz="4800" dirty="0">
                <a:latin typeface="Lucida Sans Typewriter" panose="020B0509030504030204" pitchFamily="49" charset="77"/>
              </a:rPr>
              <a:t>fruit[2] = "orange";</a:t>
            </a:r>
          </a:p>
          <a:p>
            <a:r>
              <a:rPr lang="en-US" sz="4800" dirty="0">
                <a:latin typeface="Lucida Sans Typewriter" panose="020B0509030504030204" pitchFamily="49" charset="77"/>
              </a:rPr>
              <a:t>fruit[3] = "mango";</a:t>
            </a:r>
          </a:p>
          <a:p>
            <a:r>
              <a:rPr lang="en-US" sz="4800" dirty="0">
                <a:latin typeface="Lucida Sans Typewriter" panose="020B0509030504030204" pitchFamily="49" charset="77"/>
              </a:rPr>
              <a:t>fruit[4] = "pear";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Sans Typewriter" panose="020B0509030504030204" pitchFamily="49" charset="7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073085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2450-10F8-C34F-850D-8FE7E3BE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Arial" panose="020B0604020202020204" pitchFamily="34" charset="0"/>
              </a:rPr>
              <a:t>Some Array "tasks” (</a:t>
            </a:r>
            <a:r>
              <a:rPr lang="en-US" dirty="0" err="1"/>
              <a:t>ArrayTasks.java</a:t>
            </a:r>
            <a:r>
              <a:rPr lang="en-US" dirty="0"/>
              <a:t>)</a:t>
            </a:r>
            <a:endParaRPr lang="en-US"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E1969-00F1-DC4D-A925-65A607CFB2D7}"/>
              </a:ext>
            </a:extLst>
          </p:cNvPr>
          <p:cNvSpPr/>
          <p:nvPr/>
        </p:nvSpPr>
        <p:spPr>
          <a:xfrm>
            <a:off x="1269999" y="2059908"/>
            <a:ext cx="21506873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Arial" panose="020B0604020202020204" pitchFamily="34" charset="0"/>
              </a:rPr>
              <a:t>Traverse an array</a:t>
            </a:r>
            <a:endParaRPr lang="en-US" sz="5400" dirty="0">
              <a:latin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Arial" panose="020B0604020202020204" pitchFamily="34" charset="0"/>
              </a:rPr>
              <a:t>Find the largest (or smallest) value in an array</a:t>
            </a:r>
            <a:endParaRPr lang="en-US" sz="5400" dirty="0">
              <a:latin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Arial" panose="020B0604020202020204" pitchFamily="34" charset="0"/>
              </a:rPr>
              <a:t>Find the average value in an array</a:t>
            </a:r>
            <a:endParaRPr lang="en-US" sz="5400" dirty="0">
              <a:latin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Arial" panose="020B0604020202020204" pitchFamily="34" charset="0"/>
              </a:rPr>
              <a:t>Find the average of the values in an array excluding the largest value and the smallest value in the array</a:t>
            </a:r>
            <a:endParaRPr lang="en-US" sz="5400" dirty="0">
              <a:latin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Arial" panose="020B0604020202020204" pitchFamily="34" charset="0"/>
              </a:rPr>
              <a:t>Count the number of elements above (or below) the average</a:t>
            </a:r>
            <a:endParaRPr lang="en-US" sz="5400" dirty="0">
              <a:latin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Arial" panose="020B0604020202020204" pitchFamily="34" charset="0"/>
              </a:rPr>
              <a:t>Search for a value in the array: return the index of the first occurrence of the value or -1 if the value is not in the array.</a:t>
            </a:r>
            <a:endParaRPr lang="en-US" sz="5400" dirty="0">
              <a:latin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Arial" panose="020B0604020202020204" pitchFamily="34" charset="0"/>
              </a:rPr>
              <a:t>Reverse the values in an array.</a:t>
            </a:r>
            <a:endParaRPr lang="en-US" sz="5400" dirty="0">
              <a:latin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Arial" panose="020B0604020202020204" pitchFamily="34" charset="0"/>
              </a:rPr>
              <a:t>Copy an array</a:t>
            </a:r>
            <a:endParaRPr lang="en-US" sz="5400" dirty="0">
              <a:latin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Arial" panose="020B0604020202020204" pitchFamily="34" charset="0"/>
              </a:rPr>
              <a:t>Shift elements in array to the right/left as specifications describe.</a:t>
            </a:r>
            <a:br>
              <a:rPr lang="en-US" sz="5400" dirty="0">
                <a:latin typeface="Arial" panose="020B0604020202020204" pitchFamily="34" charset="0"/>
              </a:rPr>
            </a:br>
            <a:endParaRPr lang="en-US" sz="5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425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Table"/>
          <p:cNvGraphicFramePr/>
          <p:nvPr/>
        </p:nvGraphicFramePr>
        <p:xfrm>
          <a:off x="-63517" y="6731000"/>
          <a:ext cx="25222210" cy="484124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388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0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1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2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3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4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5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6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7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8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59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60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61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62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63"/>
                    </a:ext>
                  </a:extLst>
                </a:gridCol>
                <a:gridCol w="388034">
                  <a:extLst>
                    <a:ext uri="{9D8B030D-6E8A-4147-A177-3AD203B41FA5}">
                      <a16:colId xmlns:a16="http://schemas.microsoft.com/office/drawing/2014/main" val="20064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5" name="Copying an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Copying an array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37" name="To copy an array, create a new array , then copy all the values."/>
          <p:cNvSpPr txBox="1"/>
          <p:nvPr/>
        </p:nvSpPr>
        <p:spPr>
          <a:xfrm>
            <a:off x="1295400" y="1689100"/>
            <a:ext cx="14846300" cy="10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lvl="1" indent="88900"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To copy an array, </a:t>
            </a:r>
            <a:r>
              <a:rPr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rPr>
              <a:t>create a new array</a:t>
            </a:r>
            <a:r>
              <a:rPr>
                <a:uFill>
                  <a:solidFill>
                    <a:srgbClr val="000000"/>
                  </a:solidFill>
                </a:uFill>
              </a:rPr>
              <a:t> , then copy all the values.</a:t>
            </a:r>
          </a:p>
        </p:txBody>
      </p:sp>
      <p:sp>
        <p:nvSpPr>
          <p:cNvPr id="238" name="Line"/>
          <p:cNvSpPr/>
          <p:nvPr/>
        </p:nvSpPr>
        <p:spPr>
          <a:xfrm>
            <a:off x="1798968" y="6315868"/>
            <a:ext cx="419630" cy="350376"/>
          </a:xfrm>
          <a:prstGeom prst="line">
            <a:avLst/>
          </a:prstGeom>
          <a:ln w="25400">
            <a:solidFill>
              <a:srgbClr val="0048AA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39" name="a"/>
          <p:cNvSpPr txBox="1"/>
          <p:nvPr/>
        </p:nvSpPr>
        <p:spPr>
          <a:xfrm>
            <a:off x="1495829" y="5969000"/>
            <a:ext cx="307951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10159" marR="10159" algn="ctr" defTabSz="1816100">
              <a:lnSpc>
                <a:spcPct val="110000"/>
              </a:lnSpc>
              <a:spcBef>
                <a:spcPts val="1800"/>
              </a:spcBef>
              <a:buClr>
                <a:srgbClr val="0433FF"/>
              </a:buClr>
              <a:buFont typeface="Courier New"/>
              <a:defRPr sz="24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defRPr>
            </a:lvl1pPr>
          </a:lstStyle>
          <a:p>
            <a:pPr>
              <a:defRPr sz="4200"/>
            </a:pPr>
            <a:r>
              <a:rPr sz="2400"/>
              <a:t>a</a:t>
            </a:r>
          </a:p>
        </p:txBody>
      </p:sp>
      <p:graphicFrame>
        <p:nvGraphicFramePr>
          <p:cNvPr id="240" name="Table"/>
          <p:cNvGraphicFramePr/>
          <p:nvPr/>
        </p:nvGraphicFramePr>
        <p:xfrm>
          <a:off x="2273300" y="6680200"/>
          <a:ext cx="7759695" cy="58420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1551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0.99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5" name="Group"/>
          <p:cNvGrpSpPr/>
          <p:nvPr/>
        </p:nvGrpSpPr>
        <p:grpSpPr>
          <a:xfrm>
            <a:off x="13913487" y="5969000"/>
            <a:ext cx="8527408" cy="1295400"/>
            <a:chOff x="6987" y="0"/>
            <a:chExt cx="8527407" cy="1295400"/>
          </a:xfrm>
        </p:grpSpPr>
        <p:graphicFrame>
          <p:nvGraphicFramePr>
            <p:cNvPr id="241" name="Table"/>
            <p:cNvGraphicFramePr/>
            <p:nvPr/>
          </p:nvGraphicFramePr>
          <p:xfrm>
            <a:off x="774700" y="711200"/>
            <a:ext cx="7759694" cy="5842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15519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519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5193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5193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551939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5842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pSp>
          <p:nvGrpSpPr>
            <p:cNvPr id="244" name="Group"/>
            <p:cNvGrpSpPr/>
            <p:nvPr/>
          </p:nvGrpSpPr>
          <p:grpSpPr>
            <a:xfrm>
              <a:off x="6987" y="0"/>
              <a:ext cx="717443" cy="693275"/>
              <a:chOff x="6987" y="0"/>
              <a:chExt cx="717442" cy="693274"/>
            </a:xfrm>
          </p:grpSpPr>
          <p:sp>
            <p:nvSpPr>
              <p:cNvPr id="242" name="Line"/>
              <p:cNvSpPr/>
              <p:nvPr/>
            </p:nvSpPr>
            <p:spPr>
              <a:xfrm>
                <a:off x="304800" y="342900"/>
                <a:ext cx="419630" cy="350375"/>
              </a:xfrm>
              <a:prstGeom prst="line">
                <a:avLst/>
              </a:prstGeom>
              <a:noFill/>
              <a:ln w="25400" cap="flat">
                <a:solidFill>
                  <a:srgbClr val="0048A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3" name="b"/>
              <p:cNvSpPr txBox="1"/>
              <p:nvPr/>
            </p:nvSpPr>
            <p:spPr>
              <a:xfrm>
                <a:off x="6987" y="0"/>
                <a:ext cx="293976" cy="469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 marL="10159" marR="10159" algn="ctr" defTabSz="1816100">
                  <a:lnSpc>
                    <a:spcPct val="110000"/>
                  </a:lnSpc>
                  <a:spcBef>
                    <a:spcPts val="1800"/>
                  </a:spcBef>
                  <a:buClr>
                    <a:srgbClr val="0433FF"/>
                  </a:buClr>
                  <a:buFont typeface="Courier New"/>
                  <a:defRPr sz="24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defRPr>
                </a:lvl1pPr>
              </a:lstStyle>
              <a:p>
                <a:pPr>
                  <a:defRPr sz="4200"/>
                </a:pPr>
                <a:r>
                  <a:rPr sz="2400"/>
                  <a:t>b</a:t>
                </a:r>
              </a:p>
            </p:txBody>
          </p:sp>
        </p:grpSp>
      </p:grpSp>
      <p:graphicFrame>
        <p:nvGraphicFramePr>
          <p:cNvPr id="246" name="Table"/>
          <p:cNvGraphicFramePr/>
          <p:nvPr/>
        </p:nvGraphicFramePr>
        <p:xfrm>
          <a:off x="14681200" y="6680200"/>
          <a:ext cx="7759695" cy="58420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1551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0.99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7" name="double[] b = new double[a.length];…"/>
          <p:cNvSpPr/>
          <p:nvPr/>
        </p:nvSpPr>
        <p:spPr>
          <a:xfrm>
            <a:off x="2578100" y="3213100"/>
            <a:ext cx="10261600" cy="2590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27000" dist="76200" dir="54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0" tIns="457200" rIns="457200" bIns="457200">
            <a:spAutoFit/>
          </a:bodyPr>
          <a:lstStyle/>
          <a:p>
            <a:pPr marL="10159" marR="10159" defTabSz="647700">
              <a:lnSpc>
                <a:spcPts val="48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30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double[] b = new double[a.length];</a:t>
            </a:r>
          </a:p>
          <a:p>
            <a:pPr marL="10159" marR="10159" defTabSz="647700">
              <a:lnSpc>
                <a:spcPts val="48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30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for (int i = 0; i &lt; a.length; i++) </a:t>
            </a:r>
          </a:p>
          <a:p>
            <a:pPr marL="10159" marR="10159" defTabSz="647700">
              <a:lnSpc>
                <a:spcPts val="48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30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   b[i] = a[i]; 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2951911" y="6007100"/>
            <a:ext cx="12601653" cy="469900"/>
            <a:chOff x="57886" y="0"/>
            <a:chExt cx="12601652" cy="469900"/>
          </a:xfrm>
        </p:grpSpPr>
        <p:sp>
          <p:nvSpPr>
            <p:cNvPr id="248" name="i"/>
            <p:cNvSpPr txBox="1"/>
            <p:nvPr/>
          </p:nvSpPr>
          <p:spPr>
            <a:xfrm>
              <a:off x="57886" y="0"/>
              <a:ext cx="192178" cy="469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algn="ctr" defTabSz="1816100">
                <a:lnSpc>
                  <a:spcPct val="110000"/>
                </a:lnSpc>
                <a:spcBef>
                  <a:spcPts val="1800"/>
                </a:spcBef>
                <a:buClr>
                  <a:srgbClr val="0433FF"/>
                </a:buClr>
                <a:buFont typeface="Courier New"/>
                <a:defRPr sz="2400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>
                <a:defRPr sz="4200"/>
              </a:pPr>
              <a:r>
                <a:rPr sz="2400"/>
                <a:t>i</a:t>
              </a:r>
            </a:p>
          </p:txBody>
        </p:sp>
        <p:sp>
          <p:nvSpPr>
            <p:cNvPr id="249" name="i"/>
            <p:cNvSpPr txBox="1"/>
            <p:nvPr/>
          </p:nvSpPr>
          <p:spPr>
            <a:xfrm>
              <a:off x="12467361" y="0"/>
              <a:ext cx="192178" cy="469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algn="ctr" defTabSz="1816100">
                <a:lnSpc>
                  <a:spcPct val="110000"/>
                </a:lnSpc>
                <a:spcBef>
                  <a:spcPts val="1800"/>
                </a:spcBef>
                <a:buClr>
                  <a:srgbClr val="0433FF"/>
                </a:buClr>
                <a:buFont typeface="Courier New"/>
                <a:defRPr sz="2400"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>
                <a:defRPr sz="4200"/>
              </a:pPr>
              <a:r>
                <a:rPr sz="2400"/>
                <a:t>i</a:t>
              </a:r>
            </a:p>
          </p:txBody>
        </p:sp>
      </p:grpSp>
      <p:sp>
        <p:nvSpPr>
          <p:cNvPr id="251" name="Important note: The code b = a does not copy an array (it makes b and a refer to the same array)."/>
          <p:cNvSpPr txBox="1"/>
          <p:nvPr/>
        </p:nvSpPr>
        <p:spPr>
          <a:xfrm>
            <a:off x="1295400" y="8039100"/>
            <a:ext cx="22834600" cy="10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lvl="1" indent="88900"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rPr>
              <a:t>Important note: </a:t>
            </a:r>
            <a:r>
              <a:rPr>
                <a:uFill>
                  <a:solidFill>
                    <a:srgbClr val="000000"/>
                  </a:solidFill>
                </a:uFill>
              </a:rPr>
              <a:t>The code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b = a</a:t>
            </a:r>
            <a:r>
              <a:rPr>
                <a:uFill>
                  <a:solidFill>
                    <a:srgbClr val="000000"/>
                  </a:solidFill>
                </a:uFill>
              </a:rPr>
              <a:t> does </a:t>
            </a:r>
            <a:r>
              <a:rPr i="1">
                <a:uFill>
                  <a:solidFill>
                    <a:srgbClr val="000000"/>
                  </a:solidFill>
                </a:uFill>
              </a:rPr>
              <a:t>not</a:t>
            </a:r>
            <a:r>
              <a:rPr>
                <a:uFill>
                  <a:solidFill>
                    <a:srgbClr val="000000"/>
                  </a:solidFill>
                </a:uFill>
              </a:rPr>
              <a:t> copy an array (it makes </a:t>
            </a:r>
            <a:r>
              <a:rPr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and </a:t>
            </a:r>
            <a:r>
              <a:rPr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rPr>
                <a:uFill>
                  <a:solidFill>
                    <a:srgbClr val="000000"/>
                  </a:solidFill>
                </a:uFill>
              </a:rPr>
              <a:t> refer to the same array).</a:t>
            </a:r>
          </a:p>
        </p:txBody>
      </p:sp>
      <p:grpSp>
        <p:nvGrpSpPr>
          <p:cNvPr id="256" name="Group"/>
          <p:cNvGrpSpPr/>
          <p:nvPr/>
        </p:nvGrpSpPr>
        <p:grpSpPr>
          <a:xfrm>
            <a:off x="-63500" y="11557000"/>
            <a:ext cx="25222210" cy="1295400"/>
            <a:chOff x="0" y="0"/>
            <a:chExt cx="25222209" cy="1295400"/>
          </a:xfrm>
        </p:grpSpPr>
        <p:graphicFrame>
          <p:nvGraphicFramePr>
            <p:cNvPr id="252" name="Table"/>
            <p:cNvGraphicFramePr/>
            <p:nvPr/>
          </p:nvGraphicFramePr>
          <p:xfrm>
            <a:off x="0" y="762000"/>
            <a:ext cx="25222209" cy="484124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38803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4"/>
                      </a:ext>
                    </a:extLst>
                  </a:gridCol>
                </a:tblGrid>
                <a:tr h="4699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53" name="Line"/>
            <p:cNvSpPr/>
            <p:nvPr/>
          </p:nvSpPr>
          <p:spPr>
            <a:xfrm>
              <a:off x="1866900" y="342900"/>
              <a:ext cx="419630" cy="350375"/>
            </a:xfrm>
            <a:prstGeom prst="line">
              <a:avLst/>
            </a:prstGeom>
            <a:noFill/>
            <a:ln w="25400" cap="flat">
              <a:solidFill>
                <a:srgbClr val="0048AA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a"/>
            <p:cNvSpPr txBox="1"/>
            <p:nvPr/>
          </p:nvSpPr>
          <p:spPr>
            <a:xfrm>
              <a:off x="1569087" y="0"/>
              <a:ext cx="293976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algn="ctr" defTabSz="1816100">
                <a:lnSpc>
                  <a:spcPct val="110000"/>
                </a:lnSpc>
                <a:spcBef>
                  <a:spcPts val="1800"/>
                </a:spcBef>
                <a:buClr>
                  <a:srgbClr val="0433FF"/>
                </a:buClr>
                <a:buFont typeface="Courier New"/>
                <a:defRPr sz="24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lvl1pPr>
            </a:lstStyle>
            <a:p>
              <a:pPr>
                <a:defRPr sz="4200"/>
              </a:pPr>
              <a:r>
                <a:rPr sz="2400"/>
                <a:t>a</a:t>
              </a:r>
            </a:p>
          </p:txBody>
        </p:sp>
        <p:graphicFrame>
          <p:nvGraphicFramePr>
            <p:cNvPr id="255" name="Table"/>
            <p:cNvGraphicFramePr/>
            <p:nvPr/>
          </p:nvGraphicFramePr>
          <p:xfrm>
            <a:off x="2336800" y="711200"/>
            <a:ext cx="7759695" cy="5842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15519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519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5193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5193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551939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5842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0.3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0.6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0.99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0.01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0.5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57" name="Table"/>
          <p:cNvGraphicFramePr/>
          <p:nvPr/>
        </p:nvGraphicFramePr>
        <p:xfrm>
          <a:off x="14681200" y="12268200"/>
          <a:ext cx="7759695" cy="58420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1551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60" name="Group"/>
          <p:cNvGrpSpPr/>
          <p:nvPr/>
        </p:nvGrpSpPr>
        <p:grpSpPr>
          <a:xfrm>
            <a:off x="14167487" y="11430000"/>
            <a:ext cx="463444" cy="820275"/>
            <a:chOff x="6987" y="0"/>
            <a:chExt cx="463443" cy="820274"/>
          </a:xfrm>
        </p:grpSpPr>
        <p:sp>
          <p:nvSpPr>
            <p:cNvPr id="258" name="Line"/>
            <p:cNvSpPr/>
            <p:nvPr/>
          </p:nvSpPr>
          <p:spPr>
            <a:xfrm>
              <a:off x="213320" y="345876"/>
              <a:ext cx="257111" cy="474399"/>
            </a:xfrm>
            <a:prstGeom prst="line">
              <a:avLst/>
            </a:prstGeom>
            <a:noFill/>
            <a:ln w="25400" cap="flat">
              <a:solidFill>
                <a:srgbClr val="0048AA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b"/>
            <p:cNvSpPr txBox="1"/>
            <p:nvPr/>
          </p:nvSpPr>
          <p:spPr>
            <a:xfrm>
              <a:off x="6987" y="0"/>
              <a:ext cx="293976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algn="ctr" defTabSz="1816100">
                <a:lnSpc>
                  <a:spcPct val="110000"/>
                </a:lnSpc>
                <a:spcBef>
                  <a:spcPts val="1800"/>
                </a:spcBef>
                <a:buClr>
                  <a:srgbClr val="0433FF"/>
                </a:buClr>
                <a:buFont typeface="Courier New"/>
                <a:defRPr sz="24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lvl1pPr>
            </a:lstStyle>
            <a:p>
              <a:pPr>
                <a:defRPr sz="4200"/>
              </a:pPr>
              <a:r>
                <a:rPr sz="2400"/>
                <a:t>b</a:t>
              </a:r>
            </a:p>
          </p:txBody>
        </p:sp>
      </p:grpSp>
      <p:sp>
        <p:nvSpPr>
          <p:cNvPr id="261" name="double[] b = new double[a.length];…"/>
          <p:cNvSpPr/>
          <p:nvPr/>
        </p:nvSpPr>
        <p:spPr>
          <a:xfrm>
            <a:off x="2578100" y="9436100"/>
            <a:ext cx="10261600" cy="19812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27000" dist="76200" dir="54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0" tIns="457200" rIns="457200" bIns="457200">
            <a:spAutoFit/>
          </a:bodyPr>
          <a:lstStyle/>
          <a:p>
            <a:pPr marL="10159" marR="10159" defTabSz="647700">
              <a:lnSpc>
                <a:spcPts val="48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30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double[] b = new double[a.length];</a:t>
            </a:r>
          </a:p>
          <a:p>
            <a:pPr marL="10159" marR="10159" defTabSz="647700">
              <a:lnSpc>
                <a:spcPts val="48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30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b = a;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9C1EE8-46A0-480B-8410-B34A43003E4B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6789 0.000463" pathEditMode="relative">
                                      <p:cBhvr>
                                        <p:cTn id="3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789 0.000463 L 0.129810 -0.000463" pathEditMode="relative">
                                      <p:cBhvr>
                                        <p:cTn id="42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810 -0.000463 L 0.191378 -0.000463" pathEditMode="relative">
                                      <p:cBhvr>
                                        <p:cTn id="46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378 -0.000463 L 0.254391 -0.000463" pathEditMode="relative">
                                      <p:cBhvr>
                                        <p:cTn id="50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505480 0.000653" pathEditMode="relative">
                                      <p:cBhvr>
                                        <p:cTn id="8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 bldLvl="5" animBg="1" advAuto="0"/>
      <p:bldP spid="245" grpId="0" animBg="1" advAuto="0"/>
      <p:bldP spid="246" grpId="0" animBg="1" advAuto="0"/>
      <p:bldP spid="247" grpId="0" build="p" bldLvl="5" animBg="1" advAuto="0"/>
      <p:bldP spid="250" grpId="0" animBg="1" advAuto="0"/>
      <p:bldP spid="251" grpId="0" build="p" bldLvl="5" animBg="1" advAuto="0"/>
      <p:bldP spid="256" grpId="0" animBg="1" advAuto="0"/>
      <p:bldP spid="257" grpId="0" animBg="1" advAuto="0"/>
      <p:bldP spid="260" grpId="0" animBg="1" advAuto="0"/>
      <p:bldP spid="261" grpId="0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Programming with arrays: typical examples</a:t>
            </a:r>
            <a:endParaRPr dirty="0"/>
          </a:p>
        </p:txBody>
      </p:sp>
      <p:grpSp>
        <p:nvGrpSpPr>
          <p:cNvPr id="11" name="Group">
            <a:extLst>
              <a:ext uri="{FF2B5EF4-FFF2-40B4-BE49-F238E27FC236}">
                <a16:creationId xmlns:a16="http://schemas.microsoft.com/office/drawing/2014/main" id="{8028129D-FC02-4ACA-B315-65DFB716EA9F}"/>
              </a:ext>
            </a:extLst>
          </p:cNvPr>
          <p:cNvGrpSpPr/>
          <p:nvPr/>
        </p:nvGrpSpPr>
        <p:grpSpPr>
          <a:xfrm>
            <a:off x="1270000" y="5203362"/>
            <a:ext cx="7281564" cy="2643121"/>
            <a:chOff x="-408376" y="1155526"/>
            <a:chExt cx="7281563" cy="2643120"/>
          </a:xfrm>
        </p:grpSpPr>
        <p:sp>
          <p:nvSpPr>
            <p:cNvPr id="12" name="double[] a = new double[N];…">
              <a:extLst>
                <a:ext uri="{FF2B5EF4-FFF2-40B4-BE49-F238E27FC236}">
                  <a16:creationId xmlns:a16="http://schemas.microsoft.com/office/drawing/2014/main" id="{6A46EBD4-233C-4414-A0DB-6C661E2A5C44}"/>
                </a:ext>
              </a:extLst>
            </p:cNvPr>
            <p:cNvSpPr/>
            <p:nvPr/>
          </p:nvSpPr>
          <p:spPr>
            <a:xfrm>
              <a:off x="-137214" y="1766645"/>
              <a:ext cx="7010401" cy="2032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double[] a = new double[N];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for (int i = 0; i &lt; N; i++) 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   a[i] = Math.random(); </a:t>
              </a:r>
            </a:p>
          </p:txBody>
        </p:sp>
        <p:sp>
          <p:nvSpPr>
            <p:cNvPr id="13" name="Create an array with N random values">
              <a:extLst>
                <a:ext uri="{FF2B5EF4-FFF2-40B4-BE49-F238E27FC236}">
                  <a16:creationId xmlns:a16="http://schemas.microsoft.com/office/drawing/2014/main" id="{E718CC62-5282-4D1D-99E7-254A38060005}"/>
                </a:ext>
              </a:extLst>
            </p:cNvPr>
            <p:cNvSpPr txBox="1"/>
            <p:nvPr/>
          </p:nvSpPr>
          <p:spPr>
            <a:xfrm>
              <a:off x="-408376" y="1155526"/>
              <a:ext cx="6809557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 defTabSz="647700">
                <a:lnSpc>
                  <a:spcPts val="32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Create an array with N random values</a:t>
              </a:r>
            </a:p>
          </p:txBody>
        </p:sp>
      </p:grpSp>
      <p:grpSp>
        <p:nvGrpSpPr>
          <p:cNvPr id="14" name="Group">
            <a:extLst>
              <a:ext uri="{FF2B5EF4-FFF2-40B4-BE49-F238E27FC236}">
                <a16:creationId xmlns:a16="http://schemas.microsoft.com/office/drawing/2014/main" id="{C241AE42-7A96-4683-9AFE-CD8463139F69}"/>
              </a:ext>
            </a:extLst>
          </p:cNvPr>
          <p:cNvGrpSpPr/>
          <p:nvPr/>
        </p:nvGrpSpPr>
        <p:grpSpPr>
          <a:xfrm>
            <a:off x="12725233" y="5078783"/>
            <a:ext cx="7581678" cy="2089533"/>
            <a:chOff x="194472" y="561047"/>
            <a:chExt cx="7581677" cy="2089533"/>
          </a:xfrm>
        </p:grpSpPr>
        <p:sp>
          <p:nvSpPr>
            <p:cNvPr id="15" name="for (int i = 0; i &lt; N; i++)…">
              <a:extLst>
                <a:ext uri="{FF2B5EF4-FFF2-40B4-BE49-F238E27FC236}">
                  <a16:creationId xmlns:a16="http://schemas.microsoft.com/office/drawing/2014/main" id="{DB03C203-0EB2-47B2-9768-CA428EBB30DD}"/>
                </a:ext>
              </a:extLst>
            </p:cNvPr>
            <p:cNvSpPr/>
            <p:nvPr/>
          </p:nvSpPr>
          <p:spPr>
            <a:xfrm>
              <a:off x="410149" y="1228180"/>
              <a:ext cx="7366000" cy="14224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for (int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= 0;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&lt; N;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++)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  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System.out.println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(a[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]);</a:t>
              </a:r>
            </a:p>
          </p:txBody>
        </p:sp>
        <p:sp>
          <p:nvSpPr>
            <p:cNvPr id="16" name="Print array values, one per line">
              <a:extLst>
                <a:ext uri="{FF2B5EF4-FFF2-40B4-BE49-F238E27FC236}">
                  <a16:creationId xmlns:a16="http://schemas.microsoft.com/office/drawing/2014/main" id="{779A8F64-EB53-4624-A83F-E92D59B01C47}"/>
                </a:ext>
              </a:extLst>
            </p:cNvPr>
            <p:cNvSpPr txBox="1"/>
            <p:nvPr/>
          </p:nvSpPr>
          <p:spPr>
            <a:xfrm>
              <a:off x="194472" y="561047"/>
              <a:ext cx="5535571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ctr" defTabSz="647700">
                <a:lnSpc>
                  <a:spcPts val="32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dirty="0"/>
                <a:t>Print array values, one per line</a:t>
              </a:r>
            </a:p>
          </p:txBody>
        </p:sp>
      </p:grpSp>
      <p:grpSp>
        <p:nvGrpSpPr>
          <p:cNvPr id="17" name="Group">
            <a:extLst>
              <a:ext uri="{FF2B5EF4-FFF2-40B4-BE49-F238E27FC236}">
                <a16:creationId xmlns:a16="http://schemas.microsoft.com/office/drawing/2014/main" id="{4C97004B-E41C-4B81-BDDD-AB395614F3AA}"/>
              </a:ext>
            </a:extLst>
          </p:cNvPr>
          <p:cNvGrpSpPr/>
          <p:nvPr/>
        </p:nvGrpSpPr>
        <p:grpSpPr>
          <a:xfrm>
            <a:off x="1443962" y="8496407"/>
            <a:ext cx="7043972" cy="3209530"/>
            <a:chOff x="-1039279" y="854471"/>
            <a:chExt cx="7043971" cy="3209529"/>
          </a:xfrm>
        </p:grpSpPr>
        <p:sp>
          <p:nvSpPr>
            <p:cNvPr id="18" name="double sum = 0.0;…">
              <a:extLst>
                <a:ext uri="{FF2B5EF4-FFF2-40B4-BE49-F238E27FC236}">
                  <a16:creationId xmlns:a16="http://schemas.microsoft.com/office/drawing/2014/main" id="{3A1C3033-BE4E-4C6F-AF2A-3026EC263810}"/>
                </a:ext>
              </a:extLst>
            </p:cNvPr>
            <p:cNvSpPr/>
            <p:nvPr/>
          </p:nvSpPr>
          <p:spPr>
            <a:xfrm>
              <a:off x="-1005709" y="1422399"/>
              <a:ext cx="7010401" cy="26416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double sum = 0.0;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for (int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= 0;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&lt; N;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++) 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   sum += a[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]; 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double average = sum / N; </a:t>
              </a:r>
            </a:p>
          </p:txBody>
        </p:sp>
        <p:sp>
          <p:nvSpPr>
            <p:cNvPr id="26" name="Compute the average of array values">
              <a:extLst>
                <a:ext uri="{FF2B5EF4-FFF2-40B4-BE49-F238E27FC236}">
                  <a16:creationId xmlns:a16="http://schemas.microsoft.com/office/drawing/2014/main" id="{FC82E110-7F3F-471D-A0CF-A79D66A8E9BB}"/>
                </a:ext>
              </a:extLst>
            </p:cNvPr>
            <p:cNvSpPr txBox="1"/>
            <p:nvPr/>
          </p:nvSpPr>
          <p:spPr>
            <a:xfrm>
              <a:off x="-1039279" y="854471"/>
              <a:ext cx="6635595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ctr" defTabSz="647700">
                <a:lnSpc>
                  <a:spcPts val="32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Compute the average of array values</a:t>
              </a:r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C9665212-C178-4851-847D-157550A9EC2F}"/>
              </a:ext>
            </a:extLst>
          </p:cNvPr>
          <p:cNvGrpSpPr/>
          <p:nvPr/>
        </p:nvGrpSpPr>
        <p:grpSpPr>
          <a:xfrm>
            <a:off x="12801245" y="8405361"/>
            <a:ext cx="7634563" cy="2631046"/>
            <a:chOff x="-2188742" y="661825"/>
            <a:chExt cx="7634561" cy="2631046"/>
          </a:xfrm>
        </p:grpSpPr>
        <p:sp>
          <p:nvSpPr>
            <p:cNvPr id="28" name="double max = a[0];…">
              <a:extLst>
                <a:ext uri="{FF2B5EF4-FFF2-40B4-BE49-F238E27FC236}">
                  <a16:creationId xmlns:a16="http://schemas.microsoft.com/office/drawing/2014/main" id="{0327060D-3484-422D-BD80-44692F8E9D73}"/>
                </a:ext>
              </a:extLst>
            </p:cNvPr>
            <p:cNvSpPr/>
            <p:nvPr/>
          </p:nvSpPr>
          <p:spPr>
            <a:xfrm>
              <a:off x="-1856682" y="1260871"/>
              <a:ext cx="7302501" cy="2032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double max = a[0];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for (int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= 1;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&lt; N;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++) 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   if (a[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] &gt; max) max = a[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]; </a:t>
              </a:r>
            </a:p>
          </p:txBody>
        </p:sp>
        <p:sp>
          <p:nvSpPr>
            <p:cNvPr id="29" name="Find the maximum of array values">
              <a:extLst>
                <a:ext uri="{FF2B5EF4-FFF2-40B4-BE49-F238E27FC236}">
                  <a16:creationId xmlns:a16="http://schemas.microsoft.com/office/drawing/2014/main" id="{9B621515-10A6-440C-92DF-8A6D518D607A}"/>
                </a:ext>
              </a:extLst>
            </p:cNvPr>
            <p:cNvSpPr txBox="1"/>
            <p:nvPr/>
          </p:nvSpPr>
          <p:spPr>
            <a:xfrm>
              <a:off x="-2188742" y="661825"/>
              <a:ext cx="6156239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ctr" defTabSz="647700">
                <a:lnSpc>
                  <a:spcPts val="32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dirty="0"/>
                <a:t>Find the maximum of array values</a:t>
              </a:r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8A1F7E38-78C0-4163-99F3-E436E722C642}"/>
              </a:ext>
            </a:extLst>
          </p:cNvPr>
          <p:cNvGrpSpPr/>
          <p:nvPr/>
        </p:nvGrpSpPr>
        <p:grpSpPr>
          <a:xfrm>
            <a:off x="12801245" y="1638998"/>
            <a:ext cx="6857968" cy="2869873"/>
            <a:chOff x="2661108" y="2404462"/>
            <a:chExt cx="6857966" cy="2869873"/>
          </a:xfrm>
        </p:grpSpPr>
        <p:sp>
          <p:nvSpPr>
            <p:cNvPr id="31" name="double[] b = new double[N];…">
              <a:extLst>
                <a:ext uri="{FF2B5EF4-FFF2-40B4-BE49-F238E27FC236}">
                  <a16:creationId xmlns:a16="http://schemas.microsoft.com/office/drawing/2014/main" id="{7EA73037-FCBF-46FE-A287-F1A8E6237E18}"/>
                </a:ext>
              </a:extLst>
            </p:cNvPr>
            <p:cNvSpPr/>
            <p:nvPr/>
          </p:nvSpPr>
          <p:spPr>
            <a:xfrm>
              <a:off x="2800773" y="3242335"/>
              <a:ext cx="6718301" cy="2032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double[] b = new double[N];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for (int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= 0;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 &lt; N; 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++) 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   b[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] = a[</a:t>
              </a:r>
              <a:r>
                <a:rPr dirty="0" err="1">
                  <a:uFill>
                    <a:solidFill>
                      <a:srgbClr val="007DD7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]; </a:t>
              </a:r>
            </a:p>
          </p:txBody>
        </p:sp>
        <p:sp>
          <p:nvSpPr>
            <p:cNvPr id="32" name="Copy to another array">
              <a:extLst>
                <a:ext uri="{FF2B5EF4-FFF2-40B4-BE49-F238E27FC236}">
                  <a16:creationId xmlns:a16="http://schemas.microsoft.com/office/drawing/2014/main" id="{C7B045E3-B1A7-4C5D-8B23-8E3D2041FDC7}"/>
                </a:ext>
              </a:extLst>
            </p:cNvPr>
            <p:cNvSpPr txBox="1"/>
            <p:nvPr/>
          </p:nvSpPr>
          <p:spPr>
            <a:xfrm>
              <a:off x="2661108" y="2404462"/>
              <a:ext cx="3983311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ctr" defTabSz="647700">
                <a:lnSpc>
                  <a:spcPts val="32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dirty="0"/>
                <a:t>Copy to another array</a:t>
              </a:r>
            </a:p>
          </p:txBody>
        </p:sp>
      </p:grpSp>
      <p:sp>
        <p:nvSpPr>
          <p:cNvPr id="33" name="int stake  = Integer.parseInt(args[0]);…">
            <a:extLst>
              <a:ext uri="{FF2B5EF4-FFF2-40B4-BE49-F238E27FC236}">
                <a16:creationId xmlns:a16="http://schemas.microsoft.com/office/drawing/2014/main" id="{DD25D8A1-F198-4DB2-ADA5-3E988ED5008B}"/>
              </a:ext>
            </a:extLst>
          </p:cNvPr>
          <p:cNvSpPr/>
          <p:nvPr/>
        </p:nvSpPr>
        <p:spPr>
          <a:xfrm>
            <a:off x="1541162" y="2496599"/>
            <a:ext cx="9436100" cy="20320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27000" dist="76200" dir="54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77800" tIns="177800" rIns="177800" bIns="177800">
            <a:spAutoFit/>
          </a:bodyPr>
          <a:lstStyle/>
          <a:p>
            <a:pPr marL="10159" marR="10159" defTabSz="647700">
              <a:lnSpc>
                <a:spcPts val="48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30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int stake  =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Integer.parseInt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(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[0]);</a:t>
            </a:r>
          </a:p>
          <a:p>
            <a:pPr marL="10159" marR="10159" defTabSz="647700">
              <a:lnSpc>
                <a:spcPts val="48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30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int goal   =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Integer.parseInt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(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[1]);</a:t>
            </a:r>
          </a:p>
          <a:p>
            <a:pPr marL="10159" marR="10159" defTabSz="647700">
              <a:lnSpc>
                <a:spcPts val="48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30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int trials =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Integer.parseInt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(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[2]);</a:t>
            </a:r>
          </a:p>
        </p:txBody>
      </p:sp>
      <p:sp>
        <p:nvSpPr>
          <p:cNvPr id="34" name="Access command-line args in system array">
            <a:extLst>
              <a:ext uri="{FF2B5EF4-FFF2-40B4-BE49-F238E27FC236}">
                <a16:creationId xmlns:a16="http://schemas.microsoft.com/office/drawing/2014/main" id="{A7ACF9B8-7361-4414-B491-2B98B1E8C6C5}"/>
              </a:ext>
            </a:extLst>
          </p:cNvPr>
          <p:cNvSpPr txBox="1"/>
          <p:nvPr/>
        </p:nvSpPr>
        <p:spPr>
          <a:xfrm>
            <a:off x="1104459" y="1829814"/>
            <a:ext cx="7763415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647700">
              <a:lnSpc>
                <a:spcPts val="3200"/>
              </a:lnSpc>
              <a:buClr>
                <a:srgbClr val="606060"/>
              </a:buClr>
              <a:buFont typeface="Comic Sans MS"/>
              <a:tabLst>
                <a:tab pos="1511300" algn="l"/>
              </a:tabLst>
              <a:defRPr sz="2700"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dirty="0"/>
              <a:t>Access command-line </a:t>
            </a:r>
            <a:r>
              <a:rPr dirty="0" err="1"/>
              <a:t>args</a:t>
            </a:r>
            <a:r>
              <a:rPr dirty="0"/>
              <a:t> in system array</a:t>
            </a:r>
          </a:p>
        </p:txBody>
      </p:sp>
      <p:sp>
        <p:nvSpPr>
          <p:cNvPr id="35" name="For brevity, N is a.length and b.length in all this code.">
            <a:extLst>
              <a:ext uri="{FF2B5EF4-FFF2-40B4-BE49-F238E27FC236}">
                <a16:creationId xmlns:a16="http://schemas.microsoft.com/office/drawing/2014/main" id="{0C6744DC-1130-4375-A3BE-E59F227E8EF2}"/>
              </a:ext>
            </a:extLst>
          </p:cNvPr>
          <p:cNvSpPr txBox="1"/>
          <p:nvPr/>
        </p:nvSpPr>
        <p:spPr>
          <a:xfrm>
            <a:off x="7710089" y="12806254"/>
            <a:ext cx="7808121" cy="469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t">
            <a:spAutoFit/>
          </a:bodyPr>
          <a:lstStyle/>
          <a:p>
            <a:pPr algn="ctr" defTabSz="647700">
              <a:lnSpc>
                <a:spcPts val="2800"/>
              </a:lnSpc>
              <a:buClr>
                <a:srgbClr val="606060"/>
              </a:buClr>
              <a:buFont typeface="Comic Sans MS"/>
              <a:tabLst>
                <a:tab pos="1511300" algn="l"/>
              </a:tabLst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For brevity, 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N</a:t>
            </a:r>
            <a:r>
              <a:rPr dirty="0"/>
              <a:t> is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a.length</a:t>
            </a:r>
            <a:r>
              <a:rPr dirty="0"/>
              <a:t> and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b.length</a:t>
            </a:r>
            <a:r>
              <a:rPr dirty="0"/>
              <a:t> in all this code.</a:t>
            </a:r>
          </a:p>
        </p:txBody>
      </p:sp>
    </p:spTree>
    <p:extLst>
      <p:ext uri="{BB962C8B-B14F-4D97-AF65-F5344CB8AC3E}">
        <p14:creationId xmlns:p14="http://schemas.microsoft.com/office/powerpoint/2010/main" val="6288927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14" grpId="0" animBg="1" advAuto="0"/>
      <p:bldP spid="17" grpId="0" animBg="1" advAuto="0"/>
      <p:bldP spid="27" grpId="0" animBg="1" advAuto="0"/>
      <p:bldP spid="30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op quiz 1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Pop quiz 1 on arrays</a:t>
            </a:r>
            <a:r>
              <a:rPr lang="en-US" dirty="0"/>
              <a:t> – VERY IMPORTANT!</a:t>
            </a:r>
            <a:endParaRPr dirty="0"/>
          </a:p>
        </p:txBody>
      </p:sp>
      <p:sp>
        <p:nvSpPr>
          <p:cNvPr id="285" name="Q. What does the following code print?"/>
          <p:cNvSpPr txBox="1">
            <a:spLocks noGrp="1"/>
          </p:cNvSpPr>
          <p:nvPr>
            <p:ph type="body" sz="quarter" idx="1"/>
          </p:nvPr>
        </p:nvSpPr>
        <p:spPr>
          <a:xfrm>
            <a:off x="1480708" y="1439661"/>
            <a:ext cx="94361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dirty="0">
                <a:solidFill>
                  <a:srgbClr val="000000"/>
                </a:solidFill>
              </a:rPr>
              <a:t>What does the following code print?</a:t>
            </a:r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87" name="public class PQarray1…"/>
          <p:cNvSpPr/>
          <p:nvPr/>
        </p:nvSpPr>
        <p:spPr>
          <a:xfrm>
            <a:off x="1487417" y="2701763"/>
            <a:ext cx="10233528" cy="925894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9900" tIns="469900" rIns="469900" bIns="469900">
            <a:spAutoFit/>
          </a:bodyPr>
          <a:lstStyle/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PQarray1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public static void main(String[] 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{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int[] a = new int[6];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int[] b = new int[</a:t>
            </a:r>
            <a:r>
              <a:rPr dirty="0" err="1">
                <a:latin typeface="Lucida Sans Typewriter" panose="020B0509030504030204" pitchFamily="49" charset="77"/>
              </a:rPr>
              <a:t>a.length</a:t>
            </a:r>
            <a:r>
              <a:rPr dirty="0">
                <a:latin typeface="Lucida Sans Typewriter" panose="020B0509030504030204" pitchFamily="49" charset="77"/>
              </a:rPr>
              <a:t>];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b = a;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 </a:t>
            </a:r>
            <a:r>
              <a:rPr dirty="0" err="1">
                <a:latin typeface="Lucida Sans Typewriter" panose="020B0509030504030204" pitchFamily="49" charset="77"/>
              </a:rPr>
              <a:t>b.length</a:t>
            </a:r>
            <a:r>
              <a:rPr dirty="0">
                <a:latin typeface="Lucida Sans Typewriter" panose="020B0509030504030204" pitchFamily="49" charset="77"/>
              </a:rPr>
              <a:t>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   b[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]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0;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 </a:t>
            </a:r>
            <a:r>
              <a:rPr dirty="0" err="1">
                <a:latin typeface="Lucida Sans Typewriter" panose="020B0509030504030204" pitchFamily="49" charset="77"/>
              </a:rPr>
              <a:t>a.length</a:t>
            </a:r>
            <a:r>
              <a:rPr dirty="0">
                <a:latin typeface="Lucida Sans Typewriter" panose="020B0509030504030204" pitchFamily="49" charset="77"/>
              </a:rPr>
              <a:t>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   </a:t>
            </a:r>
            <a:r>
              <a:rPr dirty="0" err="1">
                <a:latin typeface="Lucida Sans Typewriter" panose="020B0509030504030204" pitchFamily="49" charset="77"/>
              </a:rPr>
              <a:t>System.out.print</a:t>
            </a:r>
            <a:r>
              <a:rPr dirty="0">
                <a:latin typeface="Lucida Sans Typewriter" panose="020B0509030504030204" pitchFamily="49" charset="77"/>
              </a:rPr>
              <a:t>(a[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] + " ");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</a:t>
            </a:r>
            <a:r>
              <a:rPr dirty="0" err="1">
                <a:latin typeface="Lucida Sans Typewriter" panose="020B0509030504030204" pitchFamily="49" charset="77"/>
              </a:rPr>
              <a:t>System.out.println</a:t>
            </a:r>
            <a:r>
              <a:rPr dirty="0">
                <a:latin typeface="Lucida Sans Typewriter" panose="020B0509030504030204" pitchFamily="49" charset="77"/>
              </a:rPr>
              <a:t>();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0;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 </a:t>
            </a:r>
            <a:r>
              <a:rPr dirty="0" err="1">
                <a:latin typeface="Lucida Sans Typewriter" panose="020B0509030504030204" pitchFamily="49" charset="77"/>
              </a:rPr>
              <a:t>b.length</a:t>
            </a:r>
            <a:r>
              <a:rPr dirty="0">
                <a:latin typeface="Lucida Sans Typewriter" panose="020B0509030504030204" pitchFamily="49" charset="77"/>
              </a:rPr>
              <a:t>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   </a:t>
            </a:r>
            <a:r>
              <a:rPr dirty="0" err="1">
                <a:latin typeface="Lucida Sans Typewriter" panose="020B0509030504030204" pitchFamily="49" charset="77"/>
              </a:rPr>
              <a:t>System.out.print</a:t>
            </a:r>
            <a:r>
              <a:rPr dirty="0">
                <a:latin typeface="Lucida Sans Typewriter" panose="020B0509030504030204" pitchFamily="49" charset="77"/>
              </a:rPr>
              <a:t>(b[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] + " ");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</a:t>
            </a:r>
            <a:r>
              <a:rPr dirty="0" err="1">
                <a:latin typeface="Lucida Sans Typewriter" panose="020B0509030504030204" pitchFamily="49" charset="77"/>
              </a:rPr>
              <a:t>System.out.println</a:t>
            </a:r>
            <a:r>
              <a:rPr dirty="0">
                <a:latin typeface="Lucida Sans Typewriter" panose="020B0509030504030204" pitchFamily="49" charset="77"/>
              </a:rPr>
              <a:t>();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}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D3F22-6DA4-48E7-8FE2-5975F87F0563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5.1bc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op quiz 1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 on arrays</a:t>
            </a:r>
          </a:p>
        </p:txBody>
      </p:sp>
      <p:sp>
        <p:nvSpPr>
          <p:cNvPr id="290" name="Q. What does the following code print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94361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does the following code print?</a:t>
            </a:r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92" name="public class PQarray1…"/>
          <p:cNvSpPr/>
          <p:nvPr/>
        </p:nvSpPr>
        <p:spPr>
          <a:xfrm>
            <a:off x="1270000" y="3007359"/>
            <a:ext cx="10388601" cy="925894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PQarray1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public static void main(String[] 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{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int[] a = new int[6];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int[] b = new int[</a:t>
            </a:r>
            <a:r>
              <a:rPr dirty="0" err="1">
                <a:latin typeface="Lucida Sans Typewriter" panose="020B0509030504030204" pitchFamily="49" charset="77"/>
              </a:rPr>
              <a:t>a.length</a:t>
            </a:r>
            <a:r>
              <a:rPr dirty="0">
                <a:latin typeface="Lucida Sans Typewriter" panose="020B0509030504030204" pitchFamily="49" charset="77"/>
              </a:rPr>
              <a:t>];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b = a;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 </a:t>
            </a:r>
            <a:r>
              <a:rPr dirty="0" err="1">
                <a:latin typeface="Lucida Sans Typewriter" panose="020B0509030504030204" pitchFamily="49" charset="77"/>
              </a:rPr>
              <a:t>b.length</a:t>
            </a:r>
            <a:r>
              <a:rPr dirty="0">
                <a:latin typeface="Lucida Sans Typewriter" panose="020B0509030504030204" pitchFamily="49" charset="77"/>
              </a:rPr>
              <a:t>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   b[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]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0;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 </a:t>
            </a:r>
            <a:r>
              <a:rPr dirty="0" err="1">
                <a:latin typeface="Lucida Sans Typewriter" panose="020B0509030504030204" pitchFamily="49" charset="77"/>
              </a:rPr>
              <a:t>a.length</a:t>
            </a:r>
            <a:r>
              <a:rPr dirty="0">
                <a:latin typeface="Lucida Sans Typewriter" panose="020B0509030504030204" pitchFamily="49" charset="77"/>
              </a:rPr>
              <a:t>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   </a:t>
            </a:r>
            <a:r>
              <a:rPr dirty="0" err="1">
                <a:latin typeface="Lucida Sans Typewriter" panose="020B0509030504030204" pitchFamily="49" charset="77"/>
              </a:rPr>
              <a:t>System.out.print</a:t>
            </a:r>
            <a:r>
              <a:rPr dirty="0">
                <a:latin typeface="Lucida Sans Typewriter" panose="020B0509030504030204" pitchFamily="49" charset="77"/>
              </a:rPr>
              <a:t>(a[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] + " ");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</a:t>
            </a:r>
            <a:r>
              <a:rPr dirty="0" err="1">
                <a:latin typeface="Lucida Sans Typewriter" panose="020B0509030504030204" pitchFamily="49" charset="77"/>
              </a:rPr>
              <a:t>System.out.println</a:t>
            </a:r>
            <a:r>
              <a:rPr dirty="0">
                <a:latin typeface="Lucida Sans Typewriter" panose="020B0509030504030204" pitchFamily="49" charset="77"/>
              </a:rPr>
              <a:t>();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0;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 </a:t>
            </a:r>
            <a:r>
              <a:rPr dirty="0" err="1">
                <a:latin typeface="Lucida Sans Typewriter" panose="020B0509030504030204" pitchFamily="49" charset="77"/>
              </a:rPr>
              <a:t>b.length</a:t>
            </a:r>
            <a:r>
              <a:rPr dirty="0">
                <a:latin typeface="Lucida Sans Typewriter" panose="020B0509030504030204" pitchFamily="49" charset="77"/>
              </a:rPr>
              <a:t>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   </a:t>
            </a:r>
            <a:r>
              <a:rPr dirty="0" err="1">
                <a:latin typeface="Lucida Sans Typewriter" panose="020B0509030504030204" pitchFamily="49" charset="77"/>
              </a:rPr>
              <a:t>System.out.print</a:t>
            </a:r>
            <a:r>
              <a:rPr dirty="0">
                <a:latin typeface="Lucida Sans Typewriter" panose="020B0509030504030204" pitchFamily="49" charset="77"/>
              </a:rPr>
              <a:t>(b[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] + " ");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</a:t>
            </a:r>
            <a:r>
              <a:rPr dirty="0" err="1">
                <a:latin typeface="Lucida Sans Typewriter" panose="020B0509030504030204" pitchFamily="49" charset="77"/>
              </a:rPr>
              <a:t>System.out.println</a:t>
            </a:r>
            <a:r>
              <a:rPr dirty="0">
                <a:latin typeface="Lucida Sans Typewriter" panose="020B0509030504030204" pitchFamily="49" charset="77"/>
              </a:rPr>
              <a:t>();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}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14147800" y="10553700"/>
            <a:ext cx="6070600" cy="2781300"/>
            <a:chOff x="0" y="0"/>
            <a:chExt cx="6070600" cy="2781300"/>
          </a:xfrm>
        </p:grpSpPr>
        <p:sp>
          <p:nvSpPr>
            <p:cNvPr id="293" name="A."/>
            <p:cNvSpPr txBox="1"/>
            <p:nvPr/>
          </p:nvSpPr>
          <p:spPr>
            <a:xfrm>
              <a:off x="0" y="0"/>
              <a:ext cx="1143000" cy="1041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>
              <a:lvl1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005493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A. </a:t>
              </a:r>
            </a:p>
          </p:txBody>
        </p:sp>
        <p:sp>
          <p:nvSpPr>
            <p:cNvPr id="294" name="% java PQ4_1…"/>
            <p:cNvSpPr/>
            <p:nvPr/>
          </p:nvSpPr>
          <p:spPr>
            <a:xfrm>
              <a:off x="1358900" y="0"/>
              <a:ext cx="4711700" cy="27813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69900" tIns="469900" rIns="469900" bIns="469900" numCol="1" anchor="t">
              <a:noAutofit/>
            </a:bodyPr>
            <a:lstStyle/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/>
                <a:t>% java 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PQ4_1</a:t>
              </a:r>
            </a:p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/>
                <a:t>0 1 2 3 4 5 </a:t>
              </a:r>
            </a:p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/>
                <a:t>0 1 2 3 4 5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4635653" y="6317671"/>
            <a:ext cx="15855678" cy="628073"/>
            <a:chOff x="0" y="0"/>
            <a:chExt cx="16970120" cy="711200"/>
          </a:xfrm>
        </p:grpSpPr>
        <p:sp>
          <p:nvSpPr>
            <p:cNvPr id="296" name="Arrow"/>
            <p:cNvSpPr/>
            <p:nvPr/>
          </p:nvSpPr>
          <p:spPr>
            <a:xfrm flipH="1">
              <a:off x="0" y="0"/>
              <a:ext cx="8343900" cy="635000"/>
            </a:xfrm>
            <a:prstGeom prst="rightArrow">
              <a:avLst>
                <a:gd name="adj1" fmla="val 32000"/>
                <a:gd name="adj2" fmla="val 88000"/>
              </a:avLst>
            </a:prstGeom>
            <a:solidFill>
              <a:srgbClr val="8D3124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After this, b and a refer to the same array"/>
            <p:cNvSpPr txBox="1"/>
            <p:nvPr/>
          </p:nvSpPr>
          <p:spPr>
            <a:xfrm>
              <a:off x="8626220" y="0"/>
              <a:ext cx="8343901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After this, b and a refer to the same array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37AA74A-8069-4CD0-8B9F-C010E5FDCF22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op quiz 1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Programming with arrays: typical bugs</a:t>
            </a:r>
            <a:endParaRPr dirty="0"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51848-D7FE-4402-B84B-927BBE51746C}"/>
              </a:ext>
            </a:extLst>
          </p:cNvPr>
          <p:cNvSpPr txBox="1"/>
          <p:nvPr/>
        </p:nvSpPr>
        <p:spPr>
          <a:xfrm>
            <a:off x="20763856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5.1f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1C46F924-B0F2-48C9-877F-ABE9FA01A07E}"/>
              </a:ext>
            </a:extLst>
          </p:cNvPr>
          <p:cNvGrpSpPr/>
          <p:nvPr/>
        </p:nvGrpSpPr>
        <p:grpSpPr>
          <a:xfrm>
            <a:off x="10642600" y="6991350"/>
            <a:ext cx="11684000" cy="5882229"/>
            <a:chOff x="0" y="95250"/>
            <a:chExt cx="11684000" cy="5882228"/>
          </a:xfrm>
        </p:grpSpPr>
        <p:sp>
          <p:nvSpPr>
            <p:cNvPr id="11" name="a = new double[10];…">
              <a:extLst>
                <a:ext uri="{FF2B5EF4-FFF2-40B4-BE49-F238E27FC236}">
                  <a16:creationId xmlns:a16="http://schemas.microsoft.com/office/drawing/2014/main" id="{420E0DBB-AEF7-4C05-96BA-72C1785C91DF}"/>
                </a:ext>
              </a:extLst>
            </p:cNvPr>
            <p:cNvSpPr/>
            <p:nvPr/>
          </p:nvSpPr>
          <p:spPr>
            <a:xfrm>
              <a:off x="4318000" y="3162300"/>
              <a:ext cx="7366000" cy="2032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a = new double[10];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for (int i = 0; i &lt; 10; i++) 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   a[i] = Math.random(); </a:t>
              </a:r>
            </a:p>
          </p:txBody>
        </p:sp>
        <p:sp>
          <p:nvSpPr>
            <p:cNvPr id="12" name="What type of data does a refer to?">
              <a:extLst>
                <a:ext uri="{FF2B5EF4-FFF2-40B4-BE49-F238E27FC236}">
                  <a16:creationId xmlns:a16="http://schemas.microsoft.com/office/drawing/2014/main" id="{7BE4C093-8D13-4686-A4BA-DB36BAD2B73B}"/>
                </a:ext>
              </a:extLst>
            </p:cNvPr>
            <p:cNvSpPr txBox="1"/>
            <p:nvPr/>
          </p:nvSpPr>
          <p:spPr>
            <a:xfrm>
              <a:off x="5017196" y="5469478"/>
              <a:ext cx="5725270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ctr" defTabSz="647700">
                <a:lnSpc>
                  <a:spcPts val="32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dirty="0"/>
                <a:t>What type of data does a refer to?</a:t>
              </a:r>
            </a:p>
          </p:txBody>
        </p:sp>
        <p:sp>
          <p:nvSpPr>
            <p:cNvPr id="13" name="Undeclared variable">
              <a:extLst>
                <a:ext uri="{FF2B5EF4-FFF2-40B4-BE49-F238E27FC236}">
                  <a16:creationId xmlns:a16="http://schemas.microsoft.com/office/drawing/2014/main" id="{81756EB8-1A01-45DC-AF16-82AD53F4FD4C}"/>
                </a:ext>
              </a:extLst>
            </p:cNvPr>
            <p:cNvSpPr txBox="1"/>
            <p:nvPr/>
          </p:nvSpPr>
          <p:spPr>
            <a:xfrm>
              <a:off x="0" y="3175000"/>
              <a:ext cx="4349850" cy="77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defTabSz="647700">
                <a:lnSpc>
                  <a:spcPts val="37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31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Undeclared variable</a:t>
              </a:r>
            </a:p>
          </p:txBody>
        </p:sp>
        <p:pic>
          <p:nvPicPr>
            <p:cNvPr id="14" name="box-elder-bug-illustration_1500x1200.png" descr="box-elder-bug-illustration_1500x1200.png">
              <a:extLst>
                <a:ext uri="{FF2B5EF4-FFF2-40B4-BE49-F238E27FC236}">
                  <a16:creationId xmlns:a16="http://schemas.microsoft.com/office/drawing/2014/main" id="{8969D955-C870-4181-A257-D5F604F0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083" t="3731" r="4144" b="5066"/>
            <a:stretch>
              <a:fillRect/>
            </a:stretch>
          </p:blipFill>
          <p:spPr>
            <a:xfrm>
              <a:off x="8170287" y="95250"/>
              <a:ext cx="2670405" cy="232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511" extrusionOk="0">
                  <a:moveTo>
                    <a:pt x="14164" y="0"/>
                  </a:moveTo>
                  <a:lnTo>
                    <a:pt x="14202" y="587"/>
                  </a:lnTo>
                  <a:cubicBezTo>
                    <a:pt x="14224" y="909"/>
                    <a:pt x="14322" y="1695"/>
                    <a:pt x="14419" y="2332"/>
                  </a:cubicBezTo>
                  <a:lnTo>
                    <a:pt x="14594" y="3491"/>
                  </a:lnTo>
                  <a:lnTo>
                    <a:pt x="14349" y="3707"/>
                  </a:lnTo>
                  <a:cubicBezTo>
                    <a:pt x="14214" y="3827"/>
                    <a:pt x="14039" y="3926"/>
                    <a:pt x="13960" y="3927"/>
                  </a:cubicBezTo>
                  <a:cubicBezTo>
                    <a:pt x="13848" y="3929"/>
                    <a:pt x="13856" y="3982"/>
                    <a:pt x="13995" y="4158"/>
                  </a:cubicBezTo>
                  <a:cubicBezTo>
                    <a:pt x="14195" y="4412"/>
                    <a:pt x="14147" y="5147"/>
                    <a:pt x="13905" y="5526"/>
                  </a:cubicBezTo>
                  <a:cubicBezTo>
                    <a:pt x="13780" y="5723"/>
                    <a:pt x="13755" y="5719"/>
                    <a:pt x="13357" y="5493"/>
                  </a:cubicBezTo>
                  <a:lnTo>
                    <a:pt x="12936" y="5255"/>
                  </a:lnTo>
                  <a:lnTo>
                    <a:pt x="12728" y="5512"/>
                  </a:lnTo>
                  <a:cubicBezTo>
                    <a:pt x="12614" y="5652"/>
                    <a:pt x="12521" y="5832"/>
                    <a:pt x="12521" y="5911"/>
                  </a:cubicBezTo>
                  <a:cubicBezTo>
                    <a:pt x="12521" y="5991"/>
                    <a:pt x="12444" y="6225"/>
                    <a:pt x="12349" y="6432"/>
                  </a:cubicBezTo>
                  <a:cubicBezTo>
                    <a:pt x="12254" y="6638"/>
                    <a:pt x="12173" y="6885"/>
                    <a:pt x="12170" y="6982"/>
                  </a:cubicBezTo>
                  <a:cubicBezTo>
                    <a:pt x="12166" y="7123"/>
                    <a:pt x="11996" y="7161"/>
                    <a:pt x="11322" y="7169"/>
                  </a:cubicBezTo>
                  <a:cubicBezTo>
                    <a:pt x="10819" y="7175"/>
                    <a:pt x="10374" y="7242"/>
                    <a:pt x="10218" y="7338"/>
                  </a:cubicBezTo>
                  <a:cubicBezTo>
                    <a:pt x="9956" y="7499"/>
                    <a:pt x="9620" y="7395"/>
                    <a:pt x="9609" y="7147"/>
                  </a:cubicBezTo>
                  <a:cubicBezTo>
                    <a:pt x="9598" y="6909"/>
                    <a:pt x="9130" y="6025"/>
                    <a:pt x="8980" y="5959"/>
                  </a:cubicBezTo>
                  <a:cubicBezTo>
                    <a:pt x="8891" y="5920"/>
                    <a:pt x="8723" y="5959"/>
                    <a:pt x="8604" y="6047"/>
                  </a:cubicBezTo>
                  <a:cubicBezTo>
                    <a:pt x="7996" y="6496"/>
                    <a:pt x="7687" y="6627"/>
                    <a:pt x="7545" y="6491"/>
                  </a:cubicBezTo>
                  <a:cubicBezTo>
                    <a:pt x="7466" y="6416"/>
                    <a:pt x="7426" y="6256"/>
                    <a:pt x="7452" y="6139"/>
                  </a:cubicBezTo>
                  <a:cubicBezTo>
                    <a:pt x="7479" y="6021"/>
                    <a:pt x="7447" y="5926"/>
                    <a:pt x="7382" y="5926"/>
                  </a:cubicBezTo>
                  <a:cubicBezTo>
                    <a:pt x="7286" y="5926"/>
                    <a:pt x="7253" y="6303"/>
                    <a:pt x="7309" y="6751"/>
                  </a:cubicBezTo>
                  <a:cubicBezTo>
                    <a:pt x="7313" y="6786"/>
                    <a:pt x="7557" y="6956"/>
                    <a:pt x="7854" y="7129"/>
                  </a:cubicBezTo>
                  <a:cubicBezTo>
                    <a:pt x="8313" y="7396"/>
                    <a:pt x="8394" y="7493"/>
                    <a:pt x="8390" y="7767"/>
                  </a:cubicBezTo>
                  <a:cubicBezTo>
                    <a:pt x="8386" y="8055"/>
                    <a:pt x="8315" y="8122"/>
                    <a:pt x="7701" y="8394"/>
                  </a:cubicBezTo>
                  <a:cubicBezTo>
                    <a:pt x="7324" y="8561"/>
                    <a:pt x="6985" y="8733"/>
                    <a:pt x="6948" y="8775"/>
                  </a:cubicBezTo>
                  <a:cubicBezTo>
                    <a:pt x="6912" y="8817"/>
                    <a:pt x="6783" y="8793"/>
                    <a:pt x="6665" y="8720"/>
                  </a:cubicBezTo>
                  <a:cubicBezTo>
                    <a:pt x="6474" y="8603"/>
                    <a:pt x="6465" y="8609"/>
                    <a:pt x="6582" y="8772"/>
                  </a:cubicBezTo>
                  <a:cubicBezTo>
                    <a:pt x="6672" y="8898"/>
                    <a:pt x="6678" y="8979"/>
                    <a:pt x="6604" y="9032"/>
                  </a:cubicBezTo>
                  <a:cubicBezTo>
                    <a:pt x="6483" y="9118"/>
                    <a:pt x="5442" y="8995"/>
                    <a:pt x="5117" y="8856"/>
                  </a:cubicBezTo>
                  <a:cubicBezTo>
                    <a:pt x="4997" y="8804"/>
                    <a:pt x="4781" y="8832"/>
                    <a:pt x="4607" y="8918"/>
                  </a:cubicBezTo>
                  <a:cubicBezTo>
                    <a:pt x="4297" y="9072"/>
                    <a:pt x="2879" y="10665"/>
                    <a:pt x="2310" y="11500"/>
                  </a:cubicBezTo>
                  <a:cubicBezTo>
                    <a:pt x="2135" y="11758"/>
                    <a:pt x="1913" y="12020"/>
                    <a:pt x="1819" y="12079"/>
                  </a:cubicBezTo>
                  <a:cubicBezTo>
                    <a:pt x="1726" y="12139"/>
                    <a:pt x="1594" y="12274"/>
                    <a:pt x="1526" y="12384"/>
                  </a:cubicBezTo>
                  <a:cubicBezTo>
                    <a:pt x="1458" y="12493"/>
                    <a:pt x="1205" y="12614"/>
                    <a:pt x="964" y="12651"/>
                  </a:cubicBezTo>
                  <a:cubicBezTo>
                    <a:pt x="168" y="12776"/>
                    <a:pt x="-85" y="12897"/>
                    <a:pt x="23" y="13099"/>
                  </a:cubicBezTo>
                  <a:cubicBezTo>
                    <a:pt x="62" y="13170"/>
                    <a:pt x="146" y="13155"/>
                    <a:pt x="243" y="13062"/>
                  </a:cubicBezTo>
                  <a:cubicBezTo>
                    <a:pt x="330" y="12979"/>
                    <a:pt x="707" y="12899"/>
                    <a:pt x="1079" y="12882"/>
                  </a:cubicBezTo>
                  <a:cubicBezTo>
                    <a:pt x="1452" y="12866"/>
                    <a:pt x="1984" y="12803"/>
                    <a:pt x="2263" y="12743"/>
                  </a:cubicBezTo>
                  <a:cubicBezTo>
                    <a:pt x="2541" y="12683"/>
                    <a:pt x="2804" y="12658"/>
                    <a:pt x="2846" y="12688"/>
                  </a:cubicBezTo>
                  <a:cubicBezTo>
                    <a:pt x="2889" y="12718"/>
                    <a:pt x="2839" y="12941"/>
                    <a:pt x="2735" y="13179"/>
                  </a:cubicBezTo>
                  <a:cubicBezTo>
                    <a:pt x="2491" y="13739"/>
                    <a:pt x="2402" y="14432"/>
                    <a:pt x="2524" y="14800"/>
                  </a:cubicBezTo>
                  <a:cubicBezTo>
                    <a:pt x="2762" y="15519"/>
                    <a:pt x="4895" y="16033"/>
                    <a:pt x="5886" y="15610"/>
                  </a:cubicBezTo>
                  <a:cubicBezTo>
                    <a:pt x="6599" y="15307"/>
                    <a:pt x="7003" y="15211"/>
                    <a:pt x="7066" y="15328"/>
                  </a:cubicBezTo>
                  <a:cubicBezTo>
                    <a:pt x="7227" y="15626"/>
                    <a:pt x="5907" y="16892"/>
                    <a:pt x="3666" y="18592"/>
                  </a:cubicBezTo>
                  <a:cubicBezTo>
                    <a:pt x="2757" y="19281"/>
                    <a:pt x="1491" y="21126"/>
                    <a:pt x="1733" y="21404"/>
                  </a:cubicBezTo>
                  <a:cubicBezTo>
                    <a:pt x="1881" y="21575"/>
                    <a:pt x="1851" y="21600"/>
                    <a:pt x="2141" y="21034"/>
                  </a:cubicBezTo>
                  <a:cubicBezTo>
                    <a:pt x="2384" y="20560"/>
                    <a:pt x="3552" y="19186"/>
                    <a:pt x="3711" y="19186"/>
                  </a:cubicBezTo>
                  <a:cubicBezTo>
                    <a:pt x="3752" y="19186"/>
                    <a:pt x="4041" y="18984"/>
                    <a:pt x="4352" y="18735"/>
                  </a:cubicBezTo>
                  <a:cubicBezTo>
                    <a:pt x="4663" y="18486"/>
                    <a:pt x="5261" y="18073"/>
                    <a:pt x="5682" y="17818"/>
                  </a:cubicBezTo>
                  <a:cubicBezTo>
                    <a:pt x="6103" y="17563"/>
                    <a:pt x="6700" y="17170"/>
                    <a:pt x="7009" y="16945"/>
                  </a:cubicBezTo>
                  <a:cubicBezTo>
                    <a:pt x="7318" y="16721"/>
                    <a:pt x="7645" y="16487"/>
                    <a:pt x="7736" y="16425"/>
                  </a:cubicBezTo>
                  <a:cubicBezTo>
                    <a:pt x="8123" y="16160"/>
                    <a:pt x="9051" y="15297"/>
                    <a:pt x="9051" y="15203"/>
                  </a:cubicBezTo>
                  <a:cubicBezTo>
                    <a:pt x="9051" y="15147"/>
                    <a:pt x="9213" y="14993"/>
                    <a:pt x="9411" y="14859"/>
                  </a:cubicBezTo>
                  <a:cubicBezTo>
                    <a:pt x="9609" y="14725"/>
                    <a:pt x="9804" y="14516"/>
                    <a:pt x="9845" y="14397"/>
                  </a:cubicBezTo>
                  <a:cubicBezTo>
                    <a:pt x="9885" y="14277"/>
                    <a:pt x="10079" y="14021"/>
                    <a:pt x="10275" y="13828"/>
                  </a:cubicBezTo>
                  <a:cubicBezTo>
                    <a:pt x="10630" y="13481"/>
                    <a:pt x="11500" y="12916"/>
                    <a:pt x="11500" y="13033"/>
                  </a:cubicBezTo>
                  <a:cubicBezTo>
                    <a:pt x="11500" y="13066"/>
                    <a:pt x="11589" y="13039"/>
                    <a:pt x="11695" y="12974"/>
                  </a:cubicBezTo>
                  <a:cubicBezTo>
                    <a:pt x="11835" y="12887"/>
                    <a:pt x="11919" y="12897"/>
                    <a:pt x="12001" y="13011"/>
                  </a:cubicBezTo>
                  <a:cubicBezTo>
                    <a:pt x="12085" y="13127"/>
                    <a:pt x="12024" y="13487"/>
                    <a:pt x="11759" y="14444"/>
                  </a:cubicBezTo>
                  <a:cubicBezTo>
                    <a:pt x="11359" y="15885"/>
                    <a:pt x="11330" y="16259"/>
                    <a:pt x="11555" y="17371"/>
                  </a:cubicBezTo>
                  <a:cubicBezTo>
                    <a:pt x="11671" y="17947"/>
                    <a:pt x="11683" y="18194"/>
                    <a:pt x="11599" y="18309"/>
                  </a:cubicBezTo>
                  <a:cubicBezTo>
                    <a:pt x="11507" y="18437"/>
                    <a:pt x="11541" y="18448"/>
                    <a:pt x="11775" y="18372"/>
                  </a:cubicBezTo>
                  <a:cubicBezTo>
                    <a:pt x="11955" y="18313"/>
                    <a:pt x="12044" y="18217"/>
                    <a:pt x="12014" y="18115"/>
                  </a:cubicBezTo>
                  <a:cubicBezTo>
                    <a:pt x="11871" y="17624"/>
                    <a:pt x="12056" y="15702"/>
                    <a:pt x="12311" y="15027"/>
                  </a:cubicBezTo>
                  <a:cubicBezTo>
                    <a:pt x="12757" y="13845"/>
                    <a:pt x="12860" y="12889"/>
                    <a:pt x="12572" y="12615"/>
                  </a:cubicBezTo>
                  <a:cubicBezTo>
                    <a:pt x="12366" y="12418"/>
                    <a:pt x="12379" y="12224"/>
                    <a:pt x="12617" y="11976"/>
                  </a:cubicBezTo>
                  <a:cubicBezTo>
                    <a:pt x="12807" y="11779"/>
                    <a:pt x="12829" y="11780"/>
                    <a:pt x="13127" y="12024"/>
                  </a:cubicBezTo>
                  <a:cubicBezTo>
                    <a:pt x="13389" y="12239"/>
                    <a:pt x="13442" y="12360"/>
                    <a:pt x="13453" y="12798"/>
                  </a:cubicBezTo>
                  <a:cubicBezTo>
                    <a:pt x="13460" y="13084"/>
                    <a:pt x="13471" y="13411"/>
                    <a:pt x="13478" y="13524"/>
                  </a:cubicBezTo>
                  <a:cubicBezTo>
                    <a:pt x="13497" y="13850"/>
                    <a:pt x="14984" y="15217"/>
                    <a:pt x="15134" y="15046"/>
                  </a:cubicBezTo>
                  <a:cubicBezTo>
                    <a:pt x="15162" y="15014"/>
                    <a:pt x="15020" y="14871"/>
                    <a:pt x="14818" y="14727"/>
                  </a:cubicBezTo>
                  <a:cubicBezTo>
                    <a:pt x="14615" y="14583"/>
                    <a:pt x="14470" y="14441"/>
                    <a:pt x="14496" y="14411"/>
                  </a:cubicBezTo>
                  <a:cubicBezTo>
                    <a:pt x="14521" y="14382"/>
                    <a:pt x="14384" y="14188"/>
                    <a:pt x="14189" y="13982"/>
                  </a:cubicBezTo>
                  <a:lnTo>
                    <a:pt x="13835" y="13612"/>
                  </a:lnTo>
                  <a:lnTo>
                    <a:pt x="13944" y="12615"/>
                  </a:lnTo>
                  <a:cubicBezTo>
                    <a:pt x="14054" y="11614"/>
                    <a:pt x="14048" y="11279"/>
                    <a:pt x="13921" y="11133"/>
                  </a:cubicBezTo>
                  <a:cubicBezTo>
                    <a:pt x="13789" y="10981"/>
                    <a:pt x="13964" y="10854"/>
                    <a:pt x="14304" y="10854"/>
                  </a:cubicBezTo>
                  <a:cubicBezTo>
                    <a:pt x="14550" y="10854"/>
                    <a:pt x="14736" y="10754"/>
                    <a:pt x="14955" y="10502"/>
                  </a:cubicBezTo>
                  <a:cubicBezTo>
                    <a:pt x="15225" y="10191"/>
                    <a:pt x="15332" y="10150"/>
                    <a:pt x="15858" y="10150"/>
                  </a:cubicBezTo>
                  <a:cubicBezTo>
                    <a:pt x="16185" y="10151"/>
                    <a:pt x="16583" y="10230"/>
                    <a:pt x="16744" y="10326"/>
                  </a:cubicBezTo>
                  <a:cubicBezTo>
                    <a:pt x="16905" y="10423"/>
                    <a:pt x="17081" y="10502"/>
                    <a:pt x="17134" y="10502"/>
                  </a:cubicBezTo>
                  <a:cubicBezTo>
                    <a:pt x="17187" y="10502"/>
                    <a:pt x="17618" y="10718"/>
                    <a:pt x="18094" y="10983"/>
                  </a:cubicBezTo>
                  <a:cubicBezTo>
                    <a:pt x="18990" y="11481"/>
                    <a:pt x="19995" y="12223"/>
                    <a:pt x="20789" y="12967"/>
                  </a:cubicBezTo>
                  <a:cubicBezTo>
                    <a:pt x="21380" y="13520"/>
                    <a:pt x="21515" y="13609"/>
                    <a:pt x="21446" y="13403"/>
                  </a:cubicBezTo>
                  <a:cubicBezTo>
                    <a:pt x="21417" y="13314"/>
                    <a:pt x="21155" y="13039"/>
                    <a:pt x="20862" y="12791"/>
                  </a:cubicBezTo>
                  <a:cubicBezTo>
                    <a:pt x="20570" y="12542"/>
                    <a:pt x="20077" y="12123"/>
                    <a:pt x="19768" y="11859"/>
                  </a:cubicBezTo>
                  <a:cubicBezTo>
                    <a:pt x="19274" y="11437"/>
                    <a:pt x="18653" y="11067"/>
                    <a:pt x="17165" y="10312"/>
                  </a:cubicBezTo>
                  <a:cubicBezTo>
                    <a:pt x="16941" y="10198"/>
                    <a:pt x="16459" y="10048"/>
                    <a:pt x="16094" y="9978"/>
                  </a:cubicBezTo>
                  <a:cubicBezTo>
                    <a:pt x="15603" y="9884"/>
                    <a:pt x="15431" y="9804"/>
                    <a:pt x="15430" y="9666"/>
                  </a:cubicBezTo>
                  <a:cubicBezTo>
                    <a:pt x="15429" y="9564"/>
                    <a:pt x="15366" y="9394"/>
                    <a:pt x="15293" y="9292"/>
                  </a:cubicBezTo>
                  <a:cubicBezTo>
                    <a:pt x="15181" y="9137"/>
                    <a:pt x="15196" y="9053"/>
                    <a:pt x="15389" y="8753"/>
                  </a:cubicBezTo>
                  <a:cubicBezTo>
                    <a:pt x="15629" y="8380"/>
                    <a:pt x="15769" y="8367"/>
                    <a:pt x="16400" y="8661"/>
                  </a:cubicBezTo>
                  <a:cubicBezTo>
                    <a:pt x="16540" y="8727"/>
                    <a:pt x="16694" y="8769"/>
                    <a:pt x="16741" y="8757"/>
                  </a:cubicBezTo>
                  <a:cubicBezTo>
                    <a:pt x="16788" y="8745"/>
                    <a:pt x="16978" y="8842"/>
                    <a:pt x="17162" y="8973"/>
                  </a:cubicBezTo>
                  <a:cubicBezTo>
                    <a:pt x="17347" y="9104"/>
                    <a:pt x="17559" y="9212"/>
                    <a:pt x="17638" y="9212"/>
                  </a:cubicBezTo>
                  <a:cubicBezTo>
                    <a:pt x="17962" y="9212"/>
                    <a:pt x="19709" y="10336"/>
                    <a:pt x="20738" y="11206"/>
                  </a:cubicBezTo>
                  <a:cubicBezTo>
                    <a:pt x="20963" y="11396"/>
                    <a:pt x="21192" y="11550"/>
                    <a:pt x="21248" y="11551"/>
                  </a:cubicBezTo>
                  <a:cubicBezTo>
                    <a:pt x="21411" y="11555"/>
                    <a:pt x="20574" y="10768"/>
                    <a:pt x="20126" y="10495"/>
                  </a:cubicBezTo>
                  <a:cubicBezTo>
                    <a:pt x="19901" y="10358"/>
                    <a:pt x="19602" y="10128"/>
                    <a:pt x="19462" y="9985"/>
                  </a:cubicBezTo>
                  <a:cubicBezTo>
                    <a:pt x="19322" y="9842"/>
                    <a:pt x="18954" y="9602"/>
                    <a:pt x="18646" y="9450"/>
                  </a:cubicBezTo>
                  <a:cubicBezTo>
                    <a:pt x="18337" y="9297"/>
                    <a:pt x="17854" y="9056"/>
                    <a:pt x="17574" y="8911"/>
                  </a:cubicBezTo>
                  <a:cubicBezTo>
                    <a:pt x="17293" y="8766"/>
                    <a:pt x="16892" y="8608"/>
                    <a:pt x="16681" y="8562"/>
                  </a:cubicBezTo>
                  <a:cubicBezTo>
                    <a:pt x="16469" y="8517"/>
                    <a:pt x="16273" y="8437"/>
                    <a:pt x="16244" y="8383"/>
                  </a:cubicBezTo>
                  <a:cubicBezTo>
                    <a:pt x="16214" y="8328"/>
                    <a:pt x="16123" y="8313"/>
                    <a:pt x="16039" y="8350"/>
                  </a:cubicBezTo>
                  <a:cubicBezTo>
                    <a:pt x="15703" y="8498"/>
                    <a:pt x="15596" y="8183"/>
                    <a:pt x="15631" y="7121"/>
                  </a:cubicBezTo>
                  <a:cubicBezTo>
                    <a:pt x="15664" y="6133"/>
                    <a:pt x="15665" y="6124"/>
                    <a:pt x="15574" y="6806"/>
                  </a:cubicBezTo>
                  <a:cubicBezTo>
                    <a:pt x="15522" y="7193"/>
                    <a:pt x="15467" y="7668"/>
                    <a:pt x="15453" y="7862"/>
                  </a:cubicBezTo>
                  <a:cubicBezTo>
                    <a:pt x="15428" y="8190"/>
                    <a:pt x="15396" y="8213"/>
                    <a:pt x="15019" y="8210"/>
                  </a:cubicBezTo>
                  <a:cubicBezTo>
                    <a:pt x="14662" y="8208"/>
                    <a:pt x="14615" y="8176"/>
                    <a:pt x="14636" y="7950"/>
                  </a:cubicBezTo>
                  <a:cubicBezTo>
                    <a:pt x="14650" y="7793"/>
                    <a:pt x="14581" y="7645"/>
                    <a:pt x="14457" y="7569"/>
                  </a:cubicBezTo>
                  <a:cubicBezTo>
                    <a:pt x="14257" y="7445"/>
                    <a:pt x="14259" y="7438"/>
                    <a:pt x="14486" y="7085"/>
                  </a:cubicBezTo>
                  <a:cubicBezTo>
                    <a:pt x="14699" y="6752"/>
                    <a:pt x="14715" y="6606"/>
                    <a:pt x="14712" y="5064"/>
                  </a:cubicBezTo>
                  <a:cubicBezTo>
                    <a:pt x="14710" y="3401"/>
                    <a:pt x="14568" y="1858"/>
                    <a:pt x="14304" y="645"/>
                  </a:cubicBezTo>
                  <a:lnTo>
                    <a:pt x="14164" y="0"/>
                  </a:lnTo>
                  <a:close/>
                  <a:moveTo>
                    <a:pt x="15411" y="2446"/>
                  </a:moveTo>
                  <a:cubicBezTo>
                    <a:pt x="15382" y="2479"/>
                    <a:pt x="15396" y="3026"/>
                    <a:pt x="15443" y="3660"/>
                  </a:cubicBezTo>
                  <a:cubicBezTo>
                    <a:pt x="15498" y="4397"/>
                    <a:pt x="15542" y="4642"/>
                    <a:pt x="15564" y="4342"/>
                  </a:cubicBezTo>
                  <a:cubicBezTo>
                    <a:pt x="15605" y="3800"/>
                    <a:pt x="15488" y="2357"/>
                    <a:pt x="15411" y="244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5" name="bugs_12736.png" descr="bugs_12736.png">
            <a:extLst>
              <a:ext uri="{FF2B5EF4-FFF2-40B4-BE49-F238E27FC236}">
                <a16:creationId xmlns:a16="http://schemas.microsoft.com/office/drawing/2014/main" id="{8205CCAB-A9B4-4300-B9FD-1C9C5D99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1" t="3763" r="5270" b="2230"/>
          <a:stretch>
            <a:fillRect/>
          </a:stretch>
        </p:blipFill>
        <p:spPr>
          <a:xfrm>
            <a:off x="4444122" y="9271000"/>
            <a:ext cx="3095424" cy="2220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543" extrusionOk="0">
                <a:moveTo>
                  <a:pt x="14785" y="0"/>
                </a:moveTo>
                <a:cubicBezTo>
                  <a:pt x="14610" y="0"/>
                  <a:pt x="14401" y="84"/>
                  <a:pt x="14319" y="189"/>
                </a:cubicBezTo>
                <a:cubicBezTo>
                  <a:pt x="14236" y="293"/>
                  <a:pt x="13991" y="394"/>
                  <a:pt x="13775" y="412"/>
                </a:cubicBezTo>
                <a:cubicBezTo>
                  <a:pt x="13539" y="431"/>
                  <a:pt x="13293" y="546"/>
                  <a:pt x="13152" y="701"/>
                </a:cubicBezTo>
                <a:lnTo>
                  <a:pt x="12919" y="959"/>
                </a:lnTo>
                <a:lnTo>
                  <a:pt x="13114" y="1047"/>
                </a:lnTo>
                <a:cubicBezTo>
                  <a:pt x="13222" y="1096"/>
                  <a:pt x="13340" y="1131"/>
                  <a:pt x="13375" y="1124"/>
                </a:cubicBezTo>
                <a:cubicBezTo>
                  <a:pt x="13409" y="1118"/>
                  <a:pt x="13477" y="1216"/>
                  <a:pt x="13526" y="1344"/>
                </a:cubicBezTo>
                <a:cubicBezTo>
                  <a:pt x="13669" y="1721"/>
                  <a:pt x="13471" y="1834"/>
                  <a:pt x="12872" y="1717"/>
                </a:cubicBezTo>
                <a:cubicBezTo>
                  <a:pt x="12323" y="1610"/>
                  <a:pt x="11950" y="1670"/>
                  <a:pt x="11950" y="1867"/>
                </a:cubicBezTo>
                <a:cubicBezTo>
                  <a:pt x="11950" y="1931"/>
                  <a:pt x="12000" y="1969"/>
                  <a:pt x="12060" y="1952"/>
                </a:cubicBezTo>
                <a:cubicBezTo>
                  <a:pt x="12120" y="1935"/>
                  <a:pt x="12259" y="1987"/>
                  <a:pt x="12367" y="2071"/>
                </a:cubicBezTo>
                <a:cubicBezTo>
                  <a:pt x="12476" y="2155"/>
                  <a:pt x="12704" y="2232"/>
                  <a:pt x="12875" y="2241"/>
                </a:cubicBezTo>
                <a:cubicBezTo>
                  <a:pt x="13252" y="2261"/>
                  <a:pt x="13301" y="2343"/>
                  <a:pt x="13133" y="2680"/>
                </a:cubicBezTo>
                <a:cubicBezTo>
                  <a:pt x="13013" y="2920"/>
                  <a:pt x="12986" y="2924"/>
                  <a:pt x="12741" y="2753"/>
                </a:cubicBezTo>
                <a:cubicBezTo>
                  <a:pt x="12596" y="2652"/>
                  <a:pt x="12270" y="2566"/>
                  <a:pt x="12016" y="2560"/>
                </a:cubicBezTo>
                <a:cubicBezTo>
                  <a:pt x="11762" y="2555"/>
                  <a:pt x="11487" y="2503"/>
                  <a:pt x="11404" y="2445"/>
                </a:cubicBezTo>
                <a:cubicBezTo>
                  <a:pt x="11309" y="2378"/>
                  <a:pt x="11147" y="2403"/>
                  <a:pt x="10965" y="2514"/>
                </a:cubicBezTo>
                <a:cubicBezTo>
                  <a:pt x="10798" y="2617"/>
                  <a:pt x="10740" y="2693"/>
                  <a:pt x="10828" y="2699"/>
                </a:cubicBezTo>
                <a:cubicBezTo>
                  <a:pt x="10996" y="2710"/>
                  <a:pt x="11189" y="3120"/>
                  <a:pt x="11091" y="3257"/>
                </a:cubicBezTo>
                <a:cubicBezTo>
                  <a:pt x="11057" y="3306"/>
                  <a:pt x="11027" y="3385"/>
                  <a:pt x="11025" y="3431"/>
                </a:cubicBezTo>
                <a:cubicBezTo>
                  <a:pt x="11024" y="3476"/>
                  <a:pt x="10970" y="3642"/>
                  <a:pt x="10907" y="3800"/>
                </a:cubicBezTo>
                <a:cubicBezTo>
                  <a:pt x="10803" y="4065"/>
                  <a:pt x="10782" y="4072"/>
                  <a:pt x="10641" y="3893"/>
                </a:cubicBezTo>
                <a:cubicBezTo>
                  <a:pt x="10557" y="3785"/>
                  <a:pt x="10428" y="3696"/>
                  <a:pt x="10356" y="3696"/>
                </a:cubicBezTo>
                <a:cubicBezTo>
                  <a:pt x="10159" y="3696"/>
                  <a:pt x="10096" y="3554"/>
                  <a:pt x="10207" y="3365"/>
                </a:cubicBezTo>
                <a:cubicBezTo>
                  <a:pt x="10290" y="3226"/>
                  <a:pt x="10194" y="3203"/>
                  <a:pt x="9656" y="3230"/>
                </a:cubicBezTo>
                <a:lnTo>
                  <a:pt x="9008" y="3265"/>
                </a:lnTo>
                <a:lnTo>
                  <a:pt x="9008" y="3635"/>
                </a:lnTo>
                <a:cubicBezTo>
                  <a:pt x="9008" y="3900"/>
                  <a:pt x="8952" y="4040"/>
                  <a:pt x="8810" y="4128"/>
                </a:cubicBezTo>
                <a:cubicBezTo>
                  <a:pt x="8421" y="4367"/>
                  <a:pt x="8618" y="4809"/>
                  <a:pt x="9140" y="4867"/>
                </a:cubicBezTo>
                <a:cubicBezTo>
                  <a:pt x="9261" y="4880"/>
                  <a:pt x="9390" y="4899"/>
                  <a:pt x="9428" y="4909"/>
                </a:cubicBezTo>
                <a:cubicBezTo>
                  <a:pt x="9465" y="4920"/>
                  <a:pt x="9427" y="5109"/>
                  <a:pt x="9343" y="5329"/>
                </a:cubicBezTo>
                <a:cubicBezTo>
                  <a:pt x="9258" y="5549"/>
                  <a:pt x="9182" y="5824"/>
                  <a:pt x="9175" y="5941"/>
                </a:cubicBezTo>
                <a:cubicBezTo>
                  <a:pt x="9169" y="6058"/>
                  <a:pt x="9114" y="6241"/>
                  <a:pt x="9052" y="6345"/>
                </a:cubicBezTo>
                <a:cubicBezTo>
                  <a:pt x="8951" y="6516"/>
                  <a:pt x="8921" y="6515"/>
                  <a:pt x="8772" y="6326"/>
                </a:cubicBezTo>
                <a:cubicBezTo>
                  <a:pt x="8681" y="6210"/>
                  <a:pt x="8628" y="6039"/>
                  <a:pt x="8654" y="5945"/>
                </a:cubicBezTo>
                <a:cubicBezTo>
                  <a:pt x="8713" y="5731"/>
                  <a:pt x="8544" y="5269"/>
                  <a:pt x="8440" y="5360"/>
                </a:cubicBezTo>
                <a:cubicBezTo>
                  <a:pt x="8397" y="5397"/>
                  <a:pt x="8335" y="5367"/>
                  <a:pt x="8303" y="5294"/>
                </a:cubicBezTo>
                <a:cubicBezTo>
                  <a:pt x="8271" y="5221"/>
                  <a:pt x="8140" y="5177"/>
                  <a:pt x="8012" y="5198"/>
                </a:cubicBezTo>
                <a:cubicBezTo>
                  <a:pt x="7816" y="5230"/>
                  <a:pt x="7783" y="5192"/>
                  <a:pt x="7800" y="4959"/>
                </a:cubicBezTo>
                <a:cubicBezTo>
                  <a:pt x="7825" y="4640"/>
                  <a:pt x="7717" y="4599"/>
                  <a:pt x="7559" y="4867"/>
                </a:cubicBezTo>
                <a:cubicBezTo>
                  <a:pt x="7499" y="4968"/>
                  <a:pt x="7403" y="5052"/>
                  <a:pt x="7348" y="5052"/>
                </a:cubicBezTo>
                <a:cubicBezTo>
                  <a:pt x="7292" y="5052"/>
                  <a:pt x="7149" y="5150"/>
                  <a:pt x="7029" y="5267"/>
                </a:cubicBezTo>
                <a:lnTo>
                  <a:pt x="6812" y="5479"/>
                </a:lnTo>
                <a:lnTo>
                  <a:pt x="7070" y="5544"/>
                </a:lnTo>
                <a:cubicBezTo>
                  <a:pt x="7213" y="5579"/>
                  <a:pt x="7319" y="5653"/>
                  <a:pt x="7306" y="5710"/>
                </a:cubicBezTo>
                <a:cubicBezTo>
                  <a:pt x="7294" y="5767"/>
                  <a:pt x="7351" y="5881"/>
                  <a:pt x="7433" y="5964"/>
                </a:cubicBezTo>
                <a:cubicBezTo>
                  <a:pt x="7571" y="6106"/>
                  <a:pt x="7571" y="6144"/>
                  <a:pt x="7433" y="6519"/>
                </a:cubicBezTo>
                <a:cubicBezTo>
                  <a:pt x="7314" y="6841"/>
                  <a:pt x="7260" y="6888"/>
                  <a:pt x="7161" y="6773"/>
                </a:cubicBezTo>
                <a:cubicBezTo>
                  <a:pt x="7093" y="6694"/>
                  <a:pt x="7046" y="6567"/>
                  <a:pt x="7057" y="6492"/>
                </a:cubicBezTo>
                <a:cubicBezTo>
                  <a:pt x="7081" y="6319"/>
                  <a:pt x="6762" y="6251"/>
                  <a:pt x="6137" y="6291"/>
                </a:cubicBezTo>
                <a:cubicBezTo>
                  <a:pt x="6049" y="6297"/>
                  <a:pt x="5974" y="6432"/>
                  <a:pt x="5948" y="6630"/>
                </a:cubicBezTo>
                <a:cubicBezTo>
                  <a:pt x="5871" y="7221"/>
                  <a:pt x="5890" y="7993"/>
                  <a:pt x="5984" y="8074"/>
                </a:cubicBezTo>
                <a:cubicBezTo>
                  <a:pt x="6046" y="8128"/>
                  <a:pt x="6046" y="8200"/>
                  <a:pt x="5984" y="8305"/>
                </a:cubicBezTo>
                <a:cubicBezTo>
                  <a:pt x="5934" y="8389"/>
                  <a:pt x="5879" y="8595"/>
                  <a:pt x="5860" y="8759"/>
                </a:cubicBezTo>
                <a:cubicBezTo>
                  <a:pt x="5832" y="9003"/>
                  <a:pt x="5782" y="9048"/>
                  <a:pt x="5586" y="9017"/>
                </a:cubicBezTo>
                <a:cubicBezTo>
                  <a:pt x="5453" y="8997"/>
                  <a:pt x="5277" y="9064"/>
                  <a:pt x="5196" y="9168"/>
                </a:cubicBezTo>
                <a:cubicBezTo>
                  <a:pt x="5115" y="9271"/>
                  <a:pt x="4873" y="9386"/>
                  <a:pt x="4658" y="9422"/>
                </a:cubicBezTo>
                <a:cubicBezTo>
                  <a:pt x="4443" y="9457"/>
                  <a:pt x="4167" y="9518"/>
                  <a:pt x="4046" y="9556"/>
                </a:cubicBezTo>
                <a:cubicBezTo>
                  <a:pt x="3874" y="9612"/>
                  <a:pt x="3695" y="9492"/>
                  <a:pt x="3239" y="9014"/>
                </a:cubicBezTo>
                <a:cubicBezTo>
                  <a:pt x="2917" y="8676"/>
                  <a:pt x="2636" y="8423"/>
                  <a:pt x="2616" y="8451"/>
                </a:cubicBezTo>
                <a:cubicBezTo>
                  <a:pt x="2539" y="8560"/>
                  <a:pt x="1413" y="6995"/>
                  <a:pt x="1469" y="6857"/>
                </a:cubicBezTo>
                <a:cubicBezTo>
                  <a:pt x="1501" y="6779"/>
                  <a:pt x="1495" y="6757"/>
                  <a:pt x="1455" y="6807"/>
                </a:cubicBezTo>
                <a:cubicBezTo>
                  <a:pt x="1415" y="6858"/>
                  <a:pt x="1249" y="6756"/>
                  <a:pt x="1085" y="6580"/>
                </a:cubicBezTo>
                <a:cubicBezTo>
                  <a:pt x="920" y="6404"/>
                  <a:pt x="768" y="6282"/>
                  <a:pt x="747" y="6311"/>
                </a:cubicBezTo>
                <a:cubicBezTo>
                  <a:pt x="727" y="6339"/>
                  <a:pt x="887" y="6549"/>
                  <a:pt x="1104" y="6777"/>
                </a:cubicBezTo>
                <a:cubicBezTo>
                  <a:pt x="1321" y="7004"/>
                  <a:pt x="1499" y="7236"/>
                  <a:pt x="1499" y="7289"/>
                </a:cubicBezTo>
                <a:cubicBezTo>
                  <a:pt x="1499" y="7519"/>
                  <a:pt x="2319" y="8534"/>
                  <a:pt x="3011" y="9160"/>
                </a:cubicBezTo>
                <a:cubicBezTo>
                  <a:pt x="3426" y="9535"/>
                  <a:pt x="3792" y="9904"/>
                  <a:pt x="3824" y="9976"/>
                </a:cubicBezTo>
                <a:cubicBezTo>
                  <a:pt x="3927" y="10210"/>
                  <a:pt x="3495" y="10334"/>
                  <a:pt x="3278" y="10134"/>
                </a:cubicBezTo>
                <a:cubicBezTo>
                  <a:pt x="3048" y="9923"/>
                  <a:pt x="3007" y="10062"/>
                  <a:pt x="3231" y="10292"/>
                </a:cubicBezTo>
                <a:cubicBezTo>
                  <a:pt x="3358" y="10422"/>
                  <a:pt x="3363" y="10479"/>
                  <a:pt x="3264" y="10646"/>
                </a:cubicBezTo>
                <a:cubicBezTo>
                  <a:pt x="3199" y="10755"/>
                  <a:pt x="3074" y="10842"/>
                  <a:pt x="2987" y="10842"/>
                </a:cubicBezTo>
                <a:cubicBezTo>
                  <a:pt x="2899" y="10842"/>
                  <a:pt x="2798" y="10904"/>
                  <a:pt x="2764" y="10981"/>
                </a:cubicBezTo>
                <a:cubicBezTo>
                  <a:pt x="2690" y="11149"/>
                  <a:pt x="1623" y="11039"/>
                  <a:pt x="1458" y="10846"/>
                </a:cubicBezTo>
                <a:cubicBezTo>
                  <a:pt x="1399" y="10777"/>
                  <a:pt x="1327" y="10757"/>
                  <a:pt x="1296" y="10800"/>
                </a:cubicBezTo>
                <a:cubicBezTo>
                  <a:pt x="1265" y="10843"/>
                  <a:pt x="1190" y="10823"/>
                  <a:pt x="1129" y="10754"/>
                </a:cubicBezTo>
                <a:cubicBezTo>
                  <a:pt x="944" y="10548"/>
                  <a:pt x="373" y="10453"/>
                  <a:pt x="182" y="10596"/>
                </a:cubicBezTo>
                <a:cubicBezTo>
                  <a:pt x="-149" y="10844"/>
                  <a:pt x="-22" y="11054"/>
                  <a:pt x="511" y="11147"/>
                </a:cubicBezTo>
                <a:cubicBezTo>
                  <a:pt x="789" y="11195"/>
                  <a:pt x="1065" y="11291"/>
                  <a:pt x="1123" y="11358"/>
                </a:cubicBezTo>
                <a:cubicBezTo>
                  <a:pt x="1181" y="11425"/>
                  <a:pt x="1271" y="11442"/>
                  <a:pt x="1323" y="11397"/>
                </a:cubicBezTo>
                <a:cubicBezTo>
                  <a:pt x="1376" y="11351"/>
                  <a:pt x="1475" y="11380"/>
                  <a:pt x="1546" y="11462"/>
                </a:cubicBezTo>
                <a:cubicBezTo>
                  <a:pt x="1616" y="11544"/>
                  <a:pt x="1675" y="11575"/>
                  <a:pt x="1675" y="11532"/>
                </a:cubicBezTo>
                <a:cubicBezTo>
                  <a:pt x="1675" y="11399"/>
                  <a:pt x="2322" y="11910"/>
                  <a:pt x="2495" y="12179"/>
                </a:cubicBezTo>
                <a:cubicBezTo>
                  <a:pt x="2585" y="12317"/>
                  <a:pt x="2635" y="12485"/>
                  <a:pt x="2605" y="12552"/>
                </a:cubicBezTo>
                <a:cubicBezTo>
                  <a:pt x="2575" y="12619"/>
                  <a:pt x="2592" y="12711"/>
                  <a:pt x="2644" y="12756"/>
                </a:cubicBezTo>
                <a:cubicBezTo>
                  <a:pt x="2709" y="12812"/>
                  <a:pt x="2707" y="12889"/>
                  <a:pt x="2635" y="13010"/>
                </a:cubicBezTo>
                <a:cubicBezTo>
                  <a:pt x="2551" y="13152"/>
                  <a:pt x="2581" y="13198"/>
                  <a:pt x="2803" y="13260"/>
                </a:cubicBezTo>
                <a:cubicBezTo>
                  <a:pt x="3307" y="13402"/>
                  <a:pt x="3306" y="13600"/>
                  <a:pt x="2789" y="14219"/>
                </a:cubicBezTo>
                <a:cubicBezTo>
                  <a:pt x="2271" y="14840"/>
                  <a:pt x="1819" y="15032"/>
                  <a:pt x="887" y="15032"/>
                </a:cubicBezTo>
                <a:cubicBezTo>
                  <a:pt x="612" y="15032"/>
                  <a:pt x="358" y="15073"/>
                  <a:pt x="322" y="15124"/>
                </a:cubicBezTo>
                <a:cubicBezTo>
                  <a:pt x="285" y="15175"/>
                  <a:pt x="208" y="15216"/>
                  <a:pt x="152" y="15216"/>
                </a:cubicBezTo>
                <a:cubicBezTo>
                  <a:pt x="31" y="15216"/>
                  <a:pt x="0" y="15678"/>
                  <a:pt x="105" y="15913"/>
                </a:cubicBezTo>
                <a:cubicBezTo>
                  <a:pt x="165" y="16048"/>
                  <a:pt x="211" y="16051"/>
                  <a:pt x="360" y="15921"/>
                </a:cubicBezTo>
                <a:cubicBezTo>
                  <a:pt x="460" y="15834"/>
                  <a:pt x="726" y="15757"/>
                  <a:pt x="953" y="15752"/>
                </a:cubicBezTo>
                <a:cubicBezTo>
                  <a:pt x="1180" y="15746"/>
                  <a:pt x="1406" y="15709"/>
                  <a:pt x="1452" y="15671"/>
                </a:cubicBezTo>
                <a:cubicBezTo>
                  <a:pt x="1589" y="15557"/>
                  <a:pt x="2055" y="15514"/>
                  <a:pt x="2199" y="15601"/>
                </a:cubicBezTo>
                <a:cubicBezTo>
                  <a:pt x="2272" y="15646"/>
                  <a:pt x="2409" y="15692"/>
                  <a:pt x="2501" y="15705"/>
                </a:cubicBezTo>
                <a:cubicBezTo>
                  <a:pt x="2593" y="15719"/>
                  <a:pt x="2711" y="15816"/>
                  <a:pt x="2764" y="15917"/>
                </a:cubicBezTo>
                <a:cubicBezTo>
                  <a:pt x="2953" y="16277"/>
                  <a:pt x="3605" y="16757"/>
                  <a:pt x="3903" y="16757"/>
                </a:cubicBezTo>
                <a:cubicBezTo>
                  <a:pt x="4141" y="16757"/>
                  <a:pt x="4266" y="16858"/>
                  <a:pt x="4518" y="17249"/>
                </a:cubicBezTo>
                <a:cubicBezTo>
                  <a:pt x="4693" y="17520"/>
                  <a:pt x="4886" y="17744"/>
                  <a:pt x="4946" y="17746"/>
                </a:cubicBezTo>
                <a:cubicBezTo>
                  <a:pt x="5007" y="17748"/>
                  <a:pt x="5132" y="17831"/>
                  <a:pt x="5226" y="17931"/>
                </a:cubicBezTo>
                <a:cubicBezTo>
                  <a:pt x="5320" y="18030"/>
                  <a:pt x="5458" y="18111"/>
                  <a:pt x="5534" y="18112"/>
                </a:cubicBezTo>
                <a:cubicBezTo>
                  <a:pt x="5609" y="18112"/>
                  <a:pt x="5868" y="18249"/>
                  <a:pt x="6110" y="18416"/>
                </a:cubicBezTo>
                <a:cubicBezTo>
                  <a:pt x="6502" y="18687"/>
                  <a:pt x="6663" y="18721"/>
                  <a:pt x="7614" y="18724"/>
                </a:cubicBezTo>
                <a:cubicBezTo>
                  <a:pt x="8357" y="18727"/>
                  <a:pt x="8774" y="18784"/>
                  <a:pt x="8994" y="18913"/>
                </a:cubicBezTo>
                <a:cubicBezTo>
                  <a:pt x="9168" y="19014"/>
                  <a:pt x="9756" y="19184"/>
                  <a:pt x="10301" y="19290"/>
                </a:cubicBezTo>
                <a:cubicBezTo>
                  <a:pt x="11430" y="19509"/>
                  <a:pt x="12011" y="19748"/>
                  <a:pt x="12238" y="20091"/>
                </a:cubicBezTo>
                <a:cubicBezTo>
                  <a:pt x="12325" y="20222"/>
                  <a:pt x="12463" y="20334"/>
                  <a:pt x="12546" y="20341"/>
                </a:cubicBezTo>
                <a:cubicBezTo>
                  <a:pt x="12628" y="20348"/>
                  <a:pt x="12776" y="20362"/>
                  <a:pt x="12872" y="20372"/>
                </a:cubicBezTo>
                <a:cubicBezTo>
                  <a:pt x="12969" y="20382"/>
                  <a:pt x="13049" y="20474"/>
                  <a:pt x="13051" y="20576"/>
                </a:cubicBezTo>
                <a:cubicBezTo>
                  <a:pt x="13056" y="20886"/>
                  <a:pt x="13209" y="21133"/>
                  <a:pt x="13531" y="21350"/>
                </a:cubicBezTo>
                <a:cubicBezTo>
                  <a:pt x="13902" y="21600"/>
                  <a:pt x="13829" y="21590"/>
                  <a:pt x="14096" y="21419"/>
                </a:cubicBezTo>
                <a:cubicBezTo>
                  <a:pt x="14358" y="21252"/>
                  <a:pt x="14369" y="21165"/>
                  <a:pt x="14179" y="20757"/>
                </a:cubicBezTo>
                <a:cubicBezTo>
                  <a:pt x="14101" y="20590"/>
                  <a:pt x="14063" y="20453"/>
                  <a:pt x="14094" y="20453"/>
                </a:cubicBezTo>
                <a:cubicBezTo>
                  <a:pt x="14124" y="20453"/>
                  <a:pt x="14091" y="20322"/>
                  <a:pt x="14017" y="20164"/>
                </a:cubicBezTo>
                <a:cubicBezTo>
                  <a:pt x="13877" y="19864"/>
                  <a:pt x="13913" y="19714"/>
                  <a:pt x="14127" y="19714"/>
                </a:cubicBezTo>
                <a:cubicBezTo>
                  <a:pt x="14196" y="19714"/>
                  <a:pt x="14370" y="19575"/>
                  <a:pt x="14514" y="19406"/>
                </a:cubicBezTo>
                <a:cubicBezTo>
                  <a:pt x="14696" y="19190"/>
                  <a:pt x="14836" y="19120"/>
                  <a:pt x="14980" y="19171"/>
                </a:cubicBezTo>
                <a:cubicBezTo>
                  <a:pt x="15132" y="19224"/>
                  <a:pt x="15210" y="19176"/>
                  <a:pt x="15282" y="18986"/>
                </a:cubicBezTo>
                <a:cubicBezTo>
                  <a:pt x="15361" y="18779"/>
                  <a:pt x="15466" y="18728"/>
                  <a:pt x="15809" y="18728"/>
                </a:cubicBezTo>
                <a:cubicBezTo>
                  <a:pt x="16107" y="18728"/>
                  <a:pt x="16251" y="18672"/>
                  <a:pt x="16286" y="18543"/>
                </a:cubicBezTo>
                <a:cubicBezTo>
                  <a:pt x="16318" y="18429"/>
                  <a:pt x="16451" y="18358"/>
                  <a:pt x="16638" y="18358"/>
                </a:cubicBezTo>
                <a:cubicBezTo>
                  <a:pt x="16824" y="18358"/>
                  <a:pt x="16958" y="18288"/>
                  <a:pt x="16989" y="18173"/>
                </a:cubicBezTo>
                <a:cubicBezTo>
                  <a:pt x="17021" y="18058"/>
                  <a:pt x="17153" y="17989"/>
                  <a:pt x="17343" y="17989"/>
                </a:cubicBezTo>
                <a:cubicBezTo>
                  <a:pt x="17511" y="17989"/>
                  <a:pt x="17673" y="17933"/>
                  <a:pt x="17703" y="17865"/>
                </a:cubicBezTo>
                <a:cubicBezTo>
                  <a:pt x="17732" y="17798"/>
                  <a:pt x="17864" y="17742"/>
                  <a:pt x="17996" y="17742"/>
                </a:cubicBezTo>
                <a:cubicBezTo>
                  <a:pt x="18129" y="17742"/>
                  <a:pt x="18281" y="17682"/>
                  <a:pt x="18334" y="17607"/>
                </a:cubicBezTo>
                <a:cubicBezTo>
                  <a:pt x="18403" y="17510"/>
                  <a:pt x="18483" y="17513"/>
                  <a:pt x="18619" y="17615"/>
                </a:cubicBezTo>
                <a:cubicBezTo>
                  <a:pt x="18723" y="17693"/>
                  <a:pt x="18925" y="17728"/>
                  <a:pt x="19069" y="17696"/>
                </a:cubicBezTo>
                <a:cubicBezTo>
                  <a:pt x="19279" y="17650"/>
                  <a:pt x="19361" y="17701"/>
                  <a:pt x="19476" y="17946"/>
                </a:cubicBezTo>
                <a:cubicBezTo>
                  <a:pt x="19585" y="18180"/>
                  <a:pt x="19675" y="18242"/>
                  <a:pt x="19846" y="18197"/>
                </a:cubicBezTo>
                <a:cubicBezTo>
                  <a:pt x="19970" y="18163"/>
                  <a:pt x="20180" y="18214"/>
                  <a:pt x="20315" y="18312"/>
                </a:cubicBezTo>
                <a:cubicBezTo>
                  <a:pt x="20451" y="18410"/>
                  <a:pt x="20597" y="18460"/>
                  <a:pt x="20639" y="18424"/>
                </a:cubicBezTo>
                <a:cubicBezTo>
                  <a:pt x="20681" y="18387"/>
                  <a:pt x="20825" y="18441"/>
                  <a:pt x="20960" y="18539"/>
                </a:cubicBezTo>
                <a:cubicBezTo>
                  <a:pt x="21254" y="18753"/>
                  <a:pt x="21451" y="18598"/>
                  <a:pt x="21397" y="18193"/>
                </a:cubicBezTo>
                <a:cubicBezTo>
                  <a:pt x="21377" y="18047"/>
                  <a:pt x="21356" y="17888"/>
                  <a:pt x="21353" y="17842"/>
                </a:cubicBezTo>
                <a:cubicBezTo>
                  <a:pt x="21347" y="17770"/>
                  <a:pt x="20998" y="17646"/>
                  <a:pt x="20219" y="17438"/>
                </a:cubicBezTo>
                <a:cubicBezTo>
                  <a:pt x="20106" y="17408"/>
                  <a:pt x="19964" y="17323"/>
                  <a:pt x="19904" y="17253"/>
                </a:cubicBezTo>
                <a:cubicBezTo>
                  <a:pt x="19844" y="17184"/>
                  <a:pt x="19772" y="17161"/>
                  <a:pt x="19745" y="17199"/>
                </a:cubicBezTo>
                <a:cubicBezTo>
                  <a:pt x="19717" y="17238"/>
                  <a:pt x="19532" y="17115"/>
                  <a:pt x="19333" y="16930"/>
                </a:cubicBezTo>
                <a:cubicBezTo>
                  <a:pt x="19076" y="16691"/>
                  <a:pt x="18998" y="16557"/>
                  <a:pt x="19064" y="16464"/>
                </a:cubicBezTo>
                <a:cubicBezTo>
                  <a:pt x="19130" y="16371"/>
                  <a:pt x="19209" y="16378"/>
                  <a:pt x="19338" y="16491"/>
                </a:cubicBezTo>
                <a:cubicBezTo>
                  <a:pt x="19439" y="16579"/>
                  <a:pt x="19498" y="16594"/>
                  <a:pt x="19467" y="16526"/>
                </a:cubicBezTo>
                <a:cubicBezTo>
                  <a:pt x="19437" y="16457"/>
                  <a:pt x="19480" y="16348"/>
                  <a:pt x="19563" y="16283"/>
                </a:cubicBezTo>
                <a:cubicBezTo>
                  <a:pt x="19705" y="16172"/>
                  <a:pt x="19703" y="16135"/>
                  <a:pt x="19550" y="15659"/>
                </a:cubicBezTo>
                <a:cubicBezTo>
                  <a:pt x="19460" y="15381"/>
                  <a:pt x="19335" y="15092"/>
                  <a:pt x="19270" y="15016"/>
                </a:cubicBezTo>
                <a:cubicBezTo>
                  <a:pt x="19205" y="14941"/>
                  <a:pt x="19152" y="14696"/>
                  <a:pt x="19152" y="14473"/>
                </a:cubicBezTo>
                <a:cubicBezTo>
                  <a:pt x="19152" y="14130"/>
                  <a:pt x="19110" y="14051"/>
                  <a:pt x="18872" y="13934"/>
                </a:cubicBezTo>
                <a:cubicBezTo>
                  <a:pt x="18551" y="13777"/>
                  <a:pt x="18619" y="13591"/>
                  <a:pt x="19020" y="13530"/>
                </a:cubicBezTo>
                <a:cubicBezTo>
                  <a:pt x="19273" y="13491"/>
                  <a:pt x="19282" y="13469"/>
                  <a:pt x="19264" y="12937"/>
                </a:cubicBezTo>
                <a:cubicBezTo>
                  <a:pt x="19236" y="12070"/>
                  <a:pt x="19196" y="11656"/>
                  <a:pt x="19122" y="11489"/>
                </a:cubicBezTo>
                <a:cubicBezTo>
                  <a:pt x="19035" y="11294"/>
                  <a:pt x="19124" y="11089"/>
                  <a:pt x="19294" y="11089"/>
                </a:cubicBezTo>
                <a:cubicBezTo>
                  <a:pt x="19367" y="11089"/>
                  <a:pt x="19403" y="11041"/>
                  <a:pt x="19377" y="10981"/>
                </a:cubicBezTo>
                <a:cubicBezTo>
                  <a:pt x="19297" y="10801"/>
                  <a:pt x="19595" y="10092"/>
                  <a:pt x="19709" y="10188"/>
                </a:cubicBezTo>
                <a:cubicBezTo>
                  <a:pt x="19773" y="10242"/>
                  <a:pt x="19766" y="10200"/>
                  <a:pt x="19695" y="10076"/>
                </a:cubicBezTo>
                <a:cubicBezTo>
                  <a:pt x="19615" y="9938"/>
                  <a:pt x="19612" y="9853"/>
                  <a:pt x="19679" y="9795"/>
                </a:cubicBezTo>
                <a:cubicBezTo>
                  <a:pt x="19731" y="9750"/>
                  <a:pt x="19750" y="9614"/>
                  <a:pt x="19723" y="9491"/>
                </a:cubicBezTo>
                <a:cubicBezTo>
                  <a:pt x="19688" y="9340"/>
                  <a:pt x="19827" y="9000"/>
                  <a:pt x="20153" y="8428"/>
                </a:cubicBezTo>
                <a:cubicBezTo>
                  <a:pt x="20630" y="7594"/>
                  <a:pt x="20877" y="6753"/>
                  <a:pt x="20766" y="6345"/>
                </a:cubicBezTo>
                <a:cubicBezTo>
                  <a:pt x="20735" y="6235"/>
                  <a:pt x="20660" y="6174"/>
                  <a:pt x="20598" y="6207"/>
                </a:cubicBezTo>
                <a:cubicBezTo>
                  <a:pt x="20537" y="6240"/>
                  <a:pt x="20413" y="6190"/>
                  <a:pt x="20324" y="6095"/>
                </a:cubicBezTo>
                <a:cubicBezTo>
                  <a:pt x="20234" y="6000"/>
                  <a:pt x="20070" y="5920"/>
                  <a:pt x="19959" y="5918"/>
                </a:cubicBezTo>
                <a:cubicBezTo>
                  <a:pt x="19848" y="5916"/>
                  <a:pt x="19641" y="5832"/>
                  <a:pt x="19500" y="5729"/>
                </a:cubicBezTo>
                <a:cubicBezTo>
                  <a:pt x="19359" y="5627"/>
                  <a:pt x="19210" y="5558"/>
                  <a:pt x="19168" y="5575"/>
                </a:cubicBezTo>
                <a:cubicBezTo>
                  <a:pt x="19079" y="5613"/>
                  <a:pt x="18625" y="4888"/>
                  <a:pt x="18625" y="4709"/>
                </a:cubicBezTo>
                <a:cubicBezTo>
                  <a:pt x="18625" y="4542"/>
                  <a:pt x="19204" y="3936"/>
                  <a:pt x="19272" y="4031"/>
                </a:cubicBezTo>
                <a:cubicBezTo>
                  <a:pt x="19303" y="4074"/>
                  <a:pt x="19327" y="4291"/>
                  <a:pt x="19327" y="4516"/>
                </a:cubicBezTo>
                <a:cubicBezTo>
                  <a:pt x="19327" y="4799"/>
                  <a:pt x="19368" y="4928"/>
                  <a:pt x="19459" y="4928"/>
                </a:cubicBezTo>
                <a:cubicBezTo>
                  <a:pt x="19653" y="4928"/>
                  <a:pt x="19625" y="4289"/>
                  <a:pt x="19418" y="3977"/>
                </a:cubicBezTo>
                <a:cubicBezTo>
                  <a:pt x="19237" y="3705"/>
                  <a:pt x="18778" y="3502"/>
                  <a:pt x="18630" y="3631"/>
                </a:cubicBezTo>
                <a:cubicBezTo>
                  <a:pt x="18582" y="3673"/>
                  <a:pt x="18445" y="3618"/>
                  <a:pt x="18326" y="3508"/>
                </a:cubicBezTo>
                <a:cubicBezTo>
                  <a:pt x="18197" y="3389"/>
                  <a:pt x="17978" y="3323"/>
                  <a:pt x="17788" y="3346"/>
                </a:cubicBezTo>
                <a:cubicBezTo>
                  <a:pt x="17572" y="3372"/>
                  <a:pt x="17434" y="3320"/>
                  <a:pt x="17365" y="3188"/>
                </a:cubicBezTo>
                <a:cubicBezTo>
                  <a:pt x="17309" y="3080"/>
                  <a:pt x="17165" y="2951"/>
                  <a:pt x="17044" y="2899"/>
                </a:cubicBezTo>
                <a:cubicBezTo>
                  <a:pt x="16792" y="2791"/>
                  <a:pt x="16517" y="2482"/>
                  <a:pt x="16517" y="2306"/>
                </a:cubicBezTo>
                <a:cubicBezTo>
                  <a:pt x="16517" y="2240"/>
                  <a:pt x="16383" y="1978"/>
                  <a:pt x="16221" y="1725"/>
                </a:cubicBezTo>
                <a:cubicBezTo>
                  <a:pt x="16058" y="1472"/>
                  <a:pt x="15911" y="1201"/>
                  <a:pt x="15891" y="1120"/>
                </a:cubicBezTo>
                <a:cubicBezTo>
                  <a:pt x="15872" y="1039"/>
                  <a:pt x="15784" y="957"/>
                  <a:pt x="15699" y="939"/>
                </a:cubicBezTo>
                <a:cubicBezTo>
                  <a:pt x="15614" y="922"/>
                  <a:pt x="15447" y="704"/>
                  <a:pt x="15326" y="454"/>
                </a:cubicBezTo>
                <a:cubicBezTo>
                  <a:pt x="15140" y="71"/>
                  <a:pt x="15055" y="0"/>
                  <a:pt x="14785" y="0"/>
                </a:cubicBezTo>
                <a:close/>
                <a:moveTo>
                  <a:pt x="2841" y="7808"/>
                </a:moveTo>
                <a:cubicBezTo>
                  <a:pt x="2818" y="7841"/>
                  <a:pt x="2826" y="7929"/>
                  <a:pt x="2858" y="8001"/>
                </a:cubicBezTo>
                <a:cubicBezTo>
                  <a:pt x="2944" y="8198"/>
                  <a:pt x="2994" y="8160"/>
                  <a:pt x="2934" y="7943"/>
                </a:cubicBezTo>
                <a:cubicBezTo>
                  <a:pt x="2906" y="7839"/>
                  <a:pt x="2864" y="7776"/>
                  <a:pt x="2841" y="7808"/>
                </a:cubicBezTo>
                <a:close/>
                <a:moveTo>
                  <a:pt x="19659" y="13203"/>
                </a:moveTo>
                <a:cubicBezTo>
                  <a:pt x="19631" y="13218"/>
                  <a:pt x="19596" y="13249"/>
                  <a:pt x="19566" y="13291"/>
                </a:cubicBezTo>
                <a:cubicBezTo>
                  <a:pt x="19480" y="13413"/>
                  <a:pt x="19490" y="13427"/>
                  <a:pt x="19616" y="13361"/>
                </a:cubicBezTo>
                <a:cubicBezTo>
                  <a:pt x="19702" y="13314"/>
                  <a:pt x="19752" y="13245"/>
                  <a:pt x="19725" y="13207"/>
                </a:cubicBezTo>
                <a:cubicBezTo>
                  <a:pt x="19712" y="13188"/>
                  <a:pt x="19688" y="13187"/>
                  <a:pt x="19659" y="13203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6" name="Group">
            <a:extLst>
              <a:ext uri="{FF2B5EF4-FFF2-40B4-BE49-F238E27FC236}">
                <a16:creationId xmlns:a16="http://schemas.microsoft.com/office/drawing/2014/main" id="{D60ADEE5-65F0-43CC-AE3B-58FE5E839EBF}"/>
              </a:ext>
            </a:extLst>
          </p:cNvPr>
          <p:cNvGrpSpPr/>
          <p:nvPr/>
        </p:nvGrpSpPr>
        <p:grpSpPr>
          <a:xfrm>
            <a:off x="2012950" y="5097555"/>
            <a:ext cx="15043150" cy="3436845"/>
            <a:chOff x="361950" y="233455"/>
            <a:chExt cx="15043149" cy="3436844"/>
          </a:xfrm>
        </p:grpSpPr>
        <p:sp>
          <p:nvSpPr>
            <p:cNvPr id="17" name="double[] a;…">
              <a:extLst>
                <a:ext uri="{FF2B5EF4-FFF2-40B4-BE49-F238E27FC236}">
                  <a16:creationId xmlns:a16="http://schemas.microsoft.com/office/drawing/2014/main" id="{E10F13F5-7444-4B73-AC88-16EC655375BA}"/>
                </a:ext>
              </a:extLst>
            </p:cNvPr>
            <p:cNvSpPr/>
            <p:nvPr/>
          </p:nvSpPr>
          <p:spPr>
            <a:xfrm>
              <a:off x="8039100" y="1041400"/>
              <a:ext cx="7366000" cy="2032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double[] a;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for (int i = 0; i &lt; 9; i++) 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   a[i] = Math.random(); </a:t>
              </a:r>
            </a:p>
          </p:txBody>
        </p:sp>
        <p:sp>
          <p:nvSpPr>
            <p:cNvPr id="18" name="Never created the array">
              <a:extLst>
                <a:ext uri="{FF2B5EF4-FFF2-40B4-BE49-F238E27FC236}">
                  <a16:creationId xmlns:a16="http://schemas.microsoft.com/office/drawing/2014/main" id="{0F2463B1-0141-4934-A273-5D593F069581}"/>
                </a:ext>
              </a:extLst>
            </p:cNvPr>
            <p:cNvSpPr txBox="1"/>
            <p:nvPr/>
          </p:nvSpPr>
          <p:spPr>
            <a:xfrm>
              <a:off x="9540293" y="3162300"/>
              <a:ext cx="3995032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ctr" defTabSz="647700">
                <a:lnSpc>
                  <a:spcPts val="32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Never created the array</a:t>
              </a:r>
            </a:p>
          </p:txBody>
        </p:sp>
        <p:sp>
          <p:nvSpPr>
            <p:cNvPr id="19" name="Uninitialized array">
              <a:extLst>
                <a:ext uri="{FF2B5EF4-FFF2-40B4-BE49-F238E27FC236}">
                  <a16:creationId xmlns:a16="http://schemas.microsoft.com/office/drawing/2014/main" id="{40D6019D-28F6-4498-A669-664CDE99C2B2}"/>
                </a:ext>
              </a:extLst>
            </p:cNvPr>
            <p:cNvSpPr txBox="1"/>
            <p:nvPr/>
          </p:nvSpPr>
          <p:spPr>
            <a:xfrm>
              <a:off x="3987800" y="952499"/>
              <a:ext cx="4059957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defTabSz="647700">
                <a:lnSpc>
                  <a:spcPts val="37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31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Uninitialized array</a:t>
              </a:r>
            </a:p>
          </p:txBody>
        </p:sp>
        <p:pic>
          <p:nvPicPr>
            <p:cNvPr id="20" name="ar123650900405673.png" descr="ar123650900405673.png">
              <a:extLst>
                <a:ext uri="{FF2B5EF4-FFF2-40B4-BE49-F238E27FC236}">
                  <a16:creationId xmlns:a16="http://schemas.microsoft.com/office/drawing/2014/main" id="{DFD8E6DA-5AA8-4A17-A138-FC88B59B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585" t="9010" r="2656" b="3745"/>
            <a:stretch>
              <a:fillRect/>
            </a:stretch>
          </p:blipFill>
          <p:spPr>
            <a:xfrm>
              <a:off x="361950" y="233455"/>
              <a:ext cx="2679248" cy="2260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468" extrusionOk="0">
                  <a:moveTo>
                    <a:pt x="6051" y="2"/>
                  </a:moveTo>
                  <a:cubicBezTo>
                    <a:pt x="6008" y="-7"/>
                    <a:pt x="5973" y="7"/>
                    <a:pt x="5945" y="40"/>
                  </a:cubicBezTo>
                  <a:cubicBezTo>
                    <a:pt x="5914" y="78"/>
                    <a:pt x="6120" y="364"/>
                    <a:pt x="6403" y="677"/>
                  </a:cubicBezTo>
                  <a:cubicBezTo>
                    <a:pt x="6911" y="1240"/>
                    <a:pt x="6917" y="1253"/>
                    <a:pt x="7000" y="2196"/>
                  </a:cubicBezTo>
                  <a:cubicBezTo>
                    <a:pt x="7046" y="2720"/>
                    <a:pt x="7164" y="3586"/>
                    <a:pt x="7262" y="4119"/>
                  </a:cubicBezTo>
                  <a:lnTo>
                    <a:pt x="7441" y="5087"/>
                  </a:lnTo>
                  <a:lnTo>
                    <a:pt x="6965" y="6203"/>
                  </a:lnTo>
                  <a:cubicBezTo>
                    <a:pt x="6703" y="6818"/>
                    <a:pt x="6429" y="7634"/>
                    <a:pt x="6355" y="8012"/>
                  </a:cubicBezTo>
                  <a:cubicBezTo>
                    <a:pt x="6243" y="8582"/>
                    <a:pt x="6186" y="8693"/>
                    <a:pt x="6025" y="8657"/>
                  </a:cubicBezTo>
                  <a:cubicBezTo>
                    <a:pt x="5919" y="8633"/>
                    <a:pt x="5600" y="8601"/>
                    <a:pt x="5319" y="8585"/>
                  </a:cubicBezTo>
                  <a:cubicBezTo>
                    <a:pt x="5038" y="8570"/>
                    <a:pt x="4738" y="8530"/>
                    <a:pt x="4654" y="8495"/>
                  </a:cubicBezTo>
                  <a:cubicBezTo>
                    <a:pt x="3650" y="8079"/>
                    <a:pt x="3097" y="7933"/>
                    <a:pt x="2890" y="8031"/>
                  </a:cubicBezTo>
                  <a:cubicBezTo>
                    <a:pt x="2663" y="8139"/>
                    <a:pt x="2665" y="8141"/>
                    <a:pt x="2928" y="8148"/>
                  </a:cubicBezTo>
                  <a:cubicBezTo>
                    <a:pt x="3076" y="8152"/>
                    <a:pt x="3255" y="8238"/>
                    <a:pt x="3328" y="8340"/>
                  </a:cubicBezTo>
                  <a:cubicBezTo>
                    <a:pt x="3400" y="8443"/>
                    <a:pt x="3515" y="8503"/>
                    <a:pt x="3583" y="8472"/>
                  </a:cubicBezTo>
                  <a:cubicBezTo>
                    <a:pt x="3652" y="8441"/>
                    <a:pt x="3835" y="8495"/>
                    <a:pt x="3989" y="8589"/>
                  </a:cubicBezTo>
                  <a:cubicBezTo>
                    <a:pt x="4143" y="8683"/>
                    <a:pt x="4325" y="8759"/>
                    <a:pt x="4395" y="8759"/>
                  </a:cubicBezTo>
                  <a:cubicBezTo>
                    <a:pt x="4466" y="8759"/>
                    <a:pt x="4653" y="8877"/>
                    <a:pt x="4811" y="9023"/>
                  </a:cubicBezTo>
                  <a:cubicBezTo>
                    <a:pt x="4983" y="9182"/>
                    <a:pt x="5252" y="9295"/>
                    <a:pt x="5485" y="9302"/>
                  </a:cubicBezTo>
                  <a:cubicBezTo>
                    <a:pt x="5699" y="9308"/>
                    <a:pt x="5898" y="9344"/>
                    <a:pt x="5929" y="9381"/>
                  </a:cubicBezTo>
                  <a:cubicBezTo>
                    <a:pt x="5961" y="9417"/>
                    <a:pt x="6002" y="9677"/>
                    <a:pt x="6022" y="9957"/>
                  </a:cubicBezTo>
                  <a:cubicBezTo>
                    <a:pt x="6067" y="10582"/>
                    <a:pt x="5931" y="10673"/>
                    <a:pt x="5460" y="10334"/>
                  </a:cubicBezTo>
                  <a:cubicBezTo>
                    <a:pt x="4763" y="9834"/>
                    <a:pt x="3986" y="10077"/>
                    <a:pt x="2861" y="11145"/>
                  </a:cubicBezTo>
                  <a:lnTo>
                    <a:pt x="2250" y="11725"/>
                  </a:lnTo>
                  <a:lnTo>
                    <a:pt x="1739" y="11529"/>
                  </a:lnTo>
                  <a:cubicBezTo>
                    <a:pt x="1458" y="11422"/>
                    <a:pt x="1089" y="11265"/>
                    <a:pt x="921" y="11182"/>
                  </a:cubicBezTo>
                  <a:cubicBezTo>
                    <a:pt x="752" y="11100"/>
                    <a:pt x="476" y="11007"/>
                    <a:pt x="307" y="10975"/>
                  </a:cubicBezTo>
                  <a:lnTo>
                    <a:pt x="0" y="10919"/>
                  </a:lnTo>
                  <a:lnTo>
                    <a:pt x="332" y="11100"/>
                  </a:lnTo>
                  <a:cubicBezTo>
                    <a:pt x="516" y="11200"/>
                    <a:pt x="654" y="11344"/>
                    <a:pt x="639" y="11420"/>
                  </a:cubicBezTo>
                  <a:cubicBezTo>
                    <a:pt x="610" y="11570"/>
                    <a:pt x="1341" y="11826"/>
                    <a:pt x="2148" y="11948"/>
                  </a:cubicBezTo>
                  <a:cubicBezTo>
                    <a:pt x="2582" y="12013"/>
                    <a:pt x="2752" y="11971"/>
                    <a:pt x="3273" y="11676"/>
                  </a:cubicBezTo>
                  <a:cubicBezTo>
                    <a:pt x="3611" y="11485"/>
                    <a:pt x="4093" y="11163"/>
                    <a:pt x="4344" y="10960"/>
                  </a:cubicBezTo>
                  <a:lnTo>
                    <a:pt x="4801" y="10591"/>
                  </a:lnTo>
                  <a:lnTo>
                    <a:pt x="5060" y="10832"/>
                  </a:lnTo>
                  <a:cubicBezTo>
                    <a:pt x="5202" y="10964"/>
                    <a:pt x="5318" y="11109"/>
                    <a:pt x="5319" y="11152"/>
                  </a:cubicBezTo>
                  <a:cubicBezTo>
                    <a:pt x="5320" y="11196"/>
                    <a:pt x="5385" y="11410"/>
                    <a:pt x="5463" y="11631"/>
                  </a:cubicBezTo>
                  <a:cubicBezTo>
                    <a:pt x="5575" y="11946"/>
                    <a:pt x="5582" y="12179"/>
                    <a:pt x="5498" y="12717"/>
                  </a:cubicBezTo>
                  <a:cubicBezTo>
                    <a:pt x="5408" y="13291"/>
                    <a:pt x="5418" y="13439"/>
                    <a:pt x="5552" y="13618"/>
                  </a:cubicBezTo>
                  <a:cubicBezTo>
                    <a:pt x="5699" y="13813"/>
                    <a:pt x="5689" y="13858"/>
                    <a:pt x="5428" y="14179"/>
                  </a:cubicBezTo>
                  <a:cubicBezTo>
                    <a:pt x="5271" y="14372"/>
                    <a:pt x="5111" y="14708"/>
                    <a:pt x="5073" y="14929"/>
                  </a:cubicBezTo>
                  <a:cubicBezTo>
                    <a:pt x="5014" y="15273"/>
                    <a:pt x="4958" y="15338"/>
                    <a:pt x="4676" y="15370"/>
                  </a:cubicBezTo>
                  <a:cubicBezTo>
                    <a:pt x="4347" y="15408"/>
                    <a:pt x="4252" y="15549"/>
                    <a:pt x="4456" y="15698"/>
                  </a:cubicBezTo>
                  <a:cubicBezTo>
                    <a:pt x="4654" y="15842"/>
                    <a:pt x="4235" y="16237"/>
                    <a:pt x="3884" y="16237"/>
                  </a:cubicBezTo>
                  <a:cubicBezTo>
                    <a:pt x="3703" y="16237"/>
                    <a:pt x="3339" y="16348"/>
                    <a:pt x="3075" y="16486"/>
                  </a:cubicBezTo>
                  <a:cubicBezTo>
                    <a:pt x="2681" y="16692"/>
                    <a:pt x="2617" y="16767"/>
                    <a:pt x="2717" y="16908"/>
                  </a:cubicBezTo>
                  <a:cubicBezTo>
                    <a:pt x="2886" y="17148"/>
                    <a:pt x="2994" y="17127"/>
                    <a:pt x="3344" y="16780"/>
                  </a:cubicBezTo>
                  <a:cubicBezTo>
                    <a:pt x="3599" y="16527"/>
                    <a:pt x="3751" y="16478"/>
                    <a:pt x="4302" y="16478"/>
                  </a:cubicBezTo>
                  <a:cubicBezTo>
                    <a:pt x="5004" y="16478"/>
                    <a:pt x="5370" y="16718"/>
                    <a:pt x="5370" y="17180"/>
                  </a:cubicBezTo>
                  <a:cubicBezTo>
                    <a:pt x="5370" y="17397"/>
                    <a:pt x="5937" y="17805"/>
                    <a:pt x="6240" y="17805"/>
                  </a:cubicBezTo>
                  <a:cubicBezTo>
                    <a:pt x="6471" y="17805"/>
                    <a:pt x="6727" y="18364"/>
                    <a:pt x="6677" y="18763"/>
                  </a:cubicBezTo>
                  <a:cubicBezTo>
                    <a:pt x="6653" y="18958"/>
                    <a:pt x="6672" y="19091"/>
                    <a:pt x="6719" y="19057"/>
                  </a:cubicBezTo>
                  <a:cubicBezTo>
                    <a:pt x="6766" y="19023"/>
                    <a:pt x="6843" y="19122"/>
                    <a:pt x="6892" y="19275"/>
                  </a:cubicBezTo>
                  <a:cubicBezTo>
                    <a:pt x="6966" y="19512"/>
                    <a:pt x="6989" y="19461"/>
                    <a:pt x="7051" y="18932"/>
                  </a:cubicBezTo>
                  <a:cubicBezTo>
                    <a:pt x="7095" y="18564"/>
                    <a:pt x="7084" y="18216"/>
                    <a:pt x="7023" y="18080"/>
                  </a:cubicBezTo>
                  <a:cubicBezTo>
                    <a:pt x="6814" y="17621"/>
                    <a:pt x="6939" y="17387"/>
                    <a:pt x="7416" y="17345"/>
                  </a:cubicBezTo>
                  <a:cubicBezTo>
                    <a:pt x="7934" y="17301"/>
                    <a:pt x="8223" y="16955"/>
                    <a:pt x="8391" y="16184"/>
                  </a:cubicBezTo>
                  <a:cubicBezTo>
                    <a:pt x="8523" y="15576"/>
                    <a:pt x="8827" y="15471"/>
                    <a:pt x="9132" y="15928"/>
                  </a:cubicBezTo>
                  <a:cubicBezTo>
                    <a:pt x="9396" y="16323"/>
                    <a:pt x="9535" y="16318"/>
                    <a:pt x="10085" y="15879"/>
                  </a:cubicBezTo>
                  <a:cubicBezTo>
                    <a:pt x="10639" y="15436"/>
                    <a:pt x="10840" y="15428"/>
                    <a:pt x="11450" y="15830"/>
                  </a:cubicBezTo>
                  <a:cubicBezTo>
                    <a:pt x="11929" y="16146"/>
                    <a:pt x="11930" y="16148"/>
                    <a:pt x="11856" y="16644"/>
                  </a:cubicBezTo>
                  <a:cubicBezTo>
                    <a:pt x="11762" y="17277"/>
                    <a:pt x="11789" y="19149"/>
                    <a:pt x="11897" y="19494"/>
                  </a:cubicBezTo>
                  <a:cubicBezTo>
                    <a:pt x="11943" y="19638"/>
                    <a:pt x="11934" y="20022"/>
                    <a:pt x="11878" y="20346"/>
                  </a:cubicBezTo>
                  <a:cubicBezTo>
                    <a:pt x="11784" y="20887"/>
                    <a:pt x="11794" y="20961"/>
                    <a:pt x="12016" y="21239"/>
                  </a:cubicBezTo>
                  <a:cubicBezTo>
                    <a:pt x="12297" y="21593"/>
                    <a:pt x="12375" y="21546"/>
                    <a:pt x="12380" y="21021"/>
                  </a:cubicBezTo>
                  <a:cubicBezTo>
                    <a:pt x="12382" y="20811"/>
                    <a:pt x="12419" y="20575"/>
                    <a:pt x="12460" y="20497"/>
                  </a:cubicBezTo>
                  <a:cubicBezTo>
                    <a:pt x="12501" y="20418"/>
                    <a:pt x="12470" y="20147"/>
                    <a:pt x="12393" y="19894"/>
                  </a:cubicBezTo>
                  <a:cubicBezTo>
                    <a:pt x="12161" y="19138"/>
                    <a:pt x="12039" y="18406"/>
                    <a:pt x="12134" y="18337"/>
                  </a:cubicBezTo>
                  <a:cubicBezTo>
                    <a:pt x="12253" y="18250"/>
                    <a:pt x="12247" y="16151"/>
                    <a:pt x="12128" y="16064"/>
                  </a:cubicBezTo>
                  <a:cubicBezTo>
                    <a:pt x="12076" y="16026"/>
                    <a:pt x="12004" y="15835"/>
                    <a:pt x="11968" y="15642"/>
                  </a:cubicBezTo>
                  <a:cubicBezTo>
                    <a:pt x="11932" y="15448"/>
                    <a:pt x="11720" y="15043"/>
                    <a:pt x="11495" y="14741"/>
                  </a:cubicBezTo>
                  <a:cubicBezTo>
                    <a:pt x="10774" y="13776"/>
                    <a:pt x="11115" y="13505"/>
                    <a:pt x="12396" y="14025"/>
                  </a:cubicBezTo>
                  <a:cubicBezTo>
                    <a:pt x="12780" y="14180"/>
                    <a:pt x="13198" y="14278"/>
                    <a:pt x="13326" y="14243"/>
                  </a:cubicBezTo>
                  <a:cubicBezTo>
                    <a:pt x="13590" y="14172"/>
                    <a:pt x="13790" y="14280"/>
                    <a:pt x="14512" y="14892"/>
                  </a:cubicBezTo>
                  <a:cubicBezTo>
                    <a:pt x="14823" y="15155"/>
                    <a:pt x="15150" y="15332"/>
                    <a:pt x="15350" y="15340"/>
                  </a:cubicBezTo>
                  <a:cubicBezTo>
                    <a:pt x="15587" y="15350"/>
                    <a:pt x="15836" y="15518"/>
                    <a:pt x="16251" y="15947"/>
                  </a:cubicBezTo>
                  <a:cubicBezTo>
                    <a:pt x="16566" y="16273"/>
                    <a:pt x="16826" y="16599"/>
                    <a:pt x="16826" y="16674"/>
                  </a:cubicBezTo>
                  <a:cubicBezTo>
                    <a:pt x="16827" y="16750"/>
                    <a:pt x="16938" y="16900"/>
                    <a:pt x="17076" y="17006"/>
                  </a:cubicBezTo>
                  <a:lnTo>
                    <a:pt x="17325" y="17198"/>
                  </a:lnTo>
                  <a:lnTo>
                    <a:pt x="17216" y="16810"/>
                  </a:lnTo>
                  <a:cubicBezTo>
                    <a:pt x="17155" y="16596"/>
                    <a:pt x="17029" y="16316"/>
                    <a:pt x="16938" y="16192"/>
                  </a:cubicBezTo>
                  <a:cubicBezTo>
                    <a:pt x="16641" y="15785"/>
                    <a:pt x="15402" y="14931"/>
                    <a:pt x="13809" y="14036"/>
                  </a:cubicBezTo>
                  <a:cubicBezTo>
                    <a:pt x="13157" y="13669"/>
                    <a:pt x="13107" y="13632"/>
                    <a:pt x="13070" y="13504"/>
                  </a:cubicBezTo>
                  <a:cubicBezTo>
                    <a:pt x="13033" y="13373"/>
                    <a:pt x="13141" y="13235"/>
                    <a:pt x="14253" y="11967"/>
                  </a:cubicBezTo>
                  <a:cubicBezTo>
                    <a:pt x="14655" y="11508"/>
                    <a:pt x="14985" y="11085"/>
                    <a:pt x="14985" y="11032"/>
                  </a:cubicBezTo>
                  <a:cubicBezTo>
                    <a:pt x="14985" y="10863"/>
                    <a:pt x="15531" y="10615"/>
                    <a:pt x="15957" y="10587"/>
                  </a:cubicBezTo>
                  <a:cubicBezTo>
                    <a:pt x="16705" y="10537"/>
                    <a:pt x="18107" y="9507"/>
                    <a:pt x="18786" y="8510"/>
                  </a:cubicBezTo>
                  <a:lnTo>
                    <a:pt x="19112" y="8035"/>
                  </a:lnTo>
                  <a:lnTo>
                    <a:pt x="19956" y="8035"/>
                  </a:lnTo>
                  <a:cubicBezTo>
                    <a:pt x="20459" y="8035"/>
                    <a:pt x="20832" y="7982"/>
                    <a:pt x="20873" y="7903"/>
                  </a:cubicBezTo>
                  <a:cubicBezTo>
                    <a:pt x="20911" y="7830"/>
                    <a:pt x="21096" y="7791"/>
                    <a:pt x="21282" y="7816"/>
                  </a:cubicBezTo>
                  <a:cubicBezTo>
                    <a:pt x="21469" y="7842"/>
                    <a:pt x="21600" y="7828"/>
                    <a:pt x="21576" y="7782"/>
                  </a:cubicBezTo>
                  <a:cubicBezTo>
                    <a:pt x="21481" y="7600"/>
                    <a:pt x="20988" y="7553"/>
                    <a:pt x="20582" y="7688"/>
                  </a:cubicBezTo>
                  <a:cubicBezTo>
                    <a:pt x="20081" y="7855"/>
                    <a:pt x="20019" y="7868"/>
                    <a:pt x="19323" y="7896"/>
                  </a:cubicBezTo>
                  <a:cubicBezTo>
                    <a:pt x="18876" y="7913"/>
                    <a:pt x="18735" y="7982"/>
                    <a:pt x="18351" y="8378"/>
                  </a:cubicBezTo>
                  <a:cubicBezTo>
                    <a:pt x="17601" y="9151"/>
                    <a:pt x="16819" y="9724"/>
                    <a:pt x="16519" y="9724"/>
                  </a:cubicBezTo>
                  <a:cubicBezTo>
                    <a:pt x="16064" y="9724"/>
                    <a:pt x="15975" y="9470"/>
                    <a:pt x="15951" y="8118"/>
                  </a:cubicBezTo>
                  <a:cubicBezTo>
                    <a:pt x="15937" y="7402"/>
                    <a:pt x="15861" y="6650"/>
                    <a:pt x="15768" y="6316"/>
                  </a:cubicBezTo>
                  <a:cubicBezTo>
                    <a:pt x="15681" y="6001"/>
                    <a:pt x="15634" y="5743"/>
                    <a:pt x="15663" y="5743"/>
                  </a:cubicBezTo>
                  <a:cubicBezTo>
                    <a:pt x="15692" y="5743"/>
                    <a:pt x="15622" y="5590"/>
                    <a:pt x="15509" y="5404"/>
                  </a:cubicBezTo>
                  <a:cubicBezTo>
                    <a:pt x="15397" y="5218"/>
                    <a:pt x="15276" y="4933"/>
                    <a:pt x="15241" y="4771"/>
                  </a:cubicBezTo>
                  <a:cubicBezTo>
                    <a:pt x="15150" y="4349"/>
                    <a:pt x="13992" y="2681"/>
                    <a:pt x="13726" y="2588"/>
                  </a:cubicBezTo>
                  <a:cubicBezTo>
                    <a:pt x="13241" y="2419"/>
                    <a:pt x="11854" y="2494"/>
                    <a:pt x="11053" y="2732"/>
                  </a:cubicBezTo>
                  <a:cubicBezTo>
                    <a:pt x="10146" y="3001"/>
                    <a:pt x="9520" y="3331"/>
                    <a:pt x="8547" y="4051"/>
                  </a:cubicBezTo>
                  <a:cubicBezTo>
                    <a:pt x="8186" y="4319"/>
                    <a:pt x="7858" y="4537"/>
                    <a:pt x="7819" y="4537"/>
                  </a:cubicBezTo>
                  <a:cubicBezTo>
                    <a:pt x="7779" y="4537"/>
                    <a:pt x="7667" y="4392"/>
                    <a:pt x="7569" y="4217"/>
                  </a:cubicBezTo>
                  <a:cubicBezTo>
                    <a:pt x="7446" y="3994"/>
                    <a:pt x="7372" y="3532"/>
                    <a:pt x="7326" y="2679"/>
                  </a:cubicBezTo>
                  <a:lnTo>
                    <a:pt x="7262" y="1454"/>
                  </a:lnTo>
                  <a:lnTo>
                    <a:pt x="6761" y="771"/>
                  </a:lnTo>
                  <a:cubicBezTo>
                    <a:pt x="6388" y="263"/>
                    <a:pt x="6180" y="31"/>
                    <a:pt x="6051" y="2"/>
                  </a:cubicBezTo>
                  <a:close/>
                  <a:moveTo>
                    <a:pt x="17379" y="17398"/>
                  </a:moveTo>
                  <a:cubicBezTo>
                    <a:pt x="17353" y="17417"/>
                    <a:pt x="17338" y="17454"/>
                    <a:pt x="17338" y="17508"/>
                  </a:cubicBezTo>
                  <a:cubicBezTo>
                    <a:pt x="17338" y="17703"/>
                    <a:pt x="17498" y="17746"/>
                    <a:pt x="17587" y="17575"/>
                  </a:cubicBezTo>
                  <a:cubicBezTo>
                    <a:pt x="17618" y="17516"/>
                    <a:pt x="17575" y="17436"/>
                    <a:pt x="17491" y="17398"/>
                  </a:cubicBezTo>
                  <a:cubicBezTo>
                    <a:pt x="17445" y="17377"/>
                    <a:pt x="17406" y="17379"/>
                    <a:pt x="17379" y="17398"/>
                  </a:cubicBezTo>
                  <a:close/>
                  <a:moveTo>
                    <a:pt x="6482" y="19385"/>
                  </a:moveTo>
                  <a:cubicBezTo>
                    <a:pt x="6476" y="19370"/>
                    <a:pt x="6435" y="19404"/>
                    <a:pt x="6358" y="19479"/>
                  </a:cubicBezTo>
                  <a:cubicBezTo>
                    <a:pt x="6264" y="19570"/>
                    <a:pt x="6188" y="19692"/>
                    <a:pt x="6188" y="19750"/>
                  </a:cubicBezTo>
                  <a:cubicBezTo>
                    <a:pt x="6188" y="19935"/>
                    <a:pt x="6279" y="19865"/>
                    <a:pt x="6406" y="19584"/>
                  </a:cubicBezTo>
                  <a:cubicBezTo>
                    <a:pt x="6461" y="19461"/>
                    <a:pt x="6489" y="19399"/>
                    <a:pt x="6482" y="1938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21" name="Group">
            <a:extLst>
              <a:ext uri="{FF2B5EF4-FFF2-40B4-BE49-F238E27FC236}">
                <a16:creationId xmlns:a16="http://schemas.microsoft.com/office/drawing/2014/main" id="{4E664377-084D-409D-A2A9-E32FBC8FCF71}"/>
              </a:ext>
            </a:extLst>
          </p:cNvPr>
          <p:cNvGrpSpPr/>
          <p:nvPr/>
        </p:nvGrpSpPr>
        <p:grpSpPr>
          <a:xfrm>
            <a:off x="1320303" y="2273300"/>
            <a:ext cx="18923497" cy="2635430"/>
            <a:chOff x="0" y="0"/>
            <a:chExt cx="18923496" cy="2635429"/>
          </a:xfrm>
        </p:grpSpPr>
        <p:sp>
          <p:nvSpPr>
            <p:cNvPr id="22" name="double[] a = new double[10];…">
              <a:extLst>
                <a:ext uri="{FF2B5EF4-FFF2-40B4-BE49-F238E27FC236}">
                  <a16:creationId xmlns:a16="http://schemas.microsoft.com/office/drawing/2014/main" id="{84567636-2C3A-4795-9035-F90864C8A31B}"/>
                </a:ext>
              </a:extLst>
            </p:cNvPr>
            <p:cNvSpPr/>
            <p:nvPr/>
          </p:nvSpPr>
          <p:spPr>
            <a:xfrm>
              <a:off x="5686127" y="4365"/>
              <a:ext cx="7366001" cy="2032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54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77800" tIns="177800" rIns="177800" bIns="177800" numCol="1" anchor="t">
              <a:spAutoFit/>
            </a:bodyPr>
            <a:lstStyle/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double[] a = new double[10];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for (int i = 1; i &lt;= 10; i++) </a:t>
              </a:r>
            </a:p>
            <a:p>
              <a:pPr marL="10159" marR="10159" defTabSz="647700">
                <a:lnSpc>
                  <a:spcPts val="48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30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   a[i] = Math.random(); </a:t>
              </a:r>
            </a:p>
          </p:txBody>
        </p:sp>
        <p:sp>
          <p:nvSpPr>
            <p:cNvPr id="23" name="No a[10] (and a[0] unused)">
              <a:extLst>
                <a:ext uri="{FF2B5EF4-FFF2-40B4-BE49-F238E27FC236}">
                  <a16:creationId xmlns:a16="http://schemas.microsoft.com/office/drawing/2014/main" id="{06CD11FD-DDDE-47CC-BC91-1466CDC9173E}"/>
                </a:ext>
              </a:extLst>
            </p:cNvPr>
            <p:cNvSpPr txBox="1"/>
            <p:nvPr/>
          </p:nvSpPr>
          <p:spPr>
            <a:xfrm>
              <a:off x="7008400" y="2120900"/>
              <a:ext cx="4370916" cy="51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 defTabSz="647700">
                <a:lnSpc>
                  <a:spcPts val="32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No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a[10] (</a:t>
              </a:r>
              <a:r>
                <a:t>and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 a[0] </a:t>
              </a:r>
              <a:r>
                <a:t>unused)</a:t>
              </a:r>
            </a:p>
          </p:txBody>
        </p:sp>
        <p:sp>
          <p:nvSpPr>
            <p:cNvPr id="24" name="Array index out of bounds">
              <a:extLst>
                <a:ext uri="{FF2B5EF4-FFF2-40B4-BE49-F238E27FC236}">
                  <a16:creationId xmlns:a16="http://schemas.microsoft.com/office/drawing/2014/main" id="{92DD2BBC-3B2E-45C4-84BC-A0FE3DBF4E2F}"/>
                </a:ext>
              </a:extLst>
            </p:cNvPr>
            <p:cNvSpPr txBox="1"/>
            <p:nvPr/>
          </p:nvSpPr>
          <p:spPr>
            <a:xfrm>
              <a:off x="0" y="0"/>
              <a:ext cx="5653212" cy="77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defTabSz="647700">
                <a:lnSpc>
                  <a:spcPts val="37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31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dirty="0"/>
                <a:t>Array index out of bounds</a:t>
              </a:r>
            </a:p>
          </p:txBody>
        </p:sp>
        <p:pic>
          <p:nvPicPr>
            <p:cNvPr id="25" name="kissing-bug-illustration_1792x1318.png" descr="kissing-bug-illustration_1792x1318.png">
              <a:extLst>
                <a:ext uri="{FF2B5EF4-FFF2-40B4-BE49-F238E27FC236}">
                  <a16:creationId xmlns:a16="http://schemas.microsoft.com/office/drawing/2014/main" id="{CFA8A110-F73D-4AB3-AB25-34D246479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984" t="10947" r="5343" b="26562"/>
            <a:stretch>
              <a:fillRect/>
            </a:stretch>
          </p:blipFill>
          <p:spPr>
            <a:xfrm>
              <a:off x="16339046" y="571735"/>
              <a:ext cx="2584451" cy="1523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17746" y="3"/>
                  </a:moveTo>
                  <a:cubicBezTo>
                    <a:pt x="17208" y="-12"/>
                    <a:pt x="16601" y="44"/>
                    <a:pt x="16117" y="177"/>
                  </a:cubicBezTo>
                  <a:cubicBezTo>
                    <a:pt x="15411" y="371"/>
                    <a:pt x="13827" y="1169"/>
                    <a:pt x="12903" y="1791"/>
                  </a:cubicBezTo>
                  <a:cubicBezTo>
                    <a:pt x="12585" y="2004"/>
                    <a:pt x="12221" y="2132"/>
                    <a:pt x="12094" y="2077"/>
                  </a:cubicBezTo>
                  <a:cubicBezTo>
                    <a:pt x="11966" y="2023"/>
                    <a:pt x="11724" y="2093"/>
                    <a:pt x="11556" y="2229"/>
                  </a:cubicBezTo>
                  <a:cubicBezTo>
                    <a:pt x="11388" y="2365"/>
                    <a:pt x="10520" y="2610"/>
                    <a:pt x="9626" y="2775"/>
                  </a:cubicBezTo>
                  <a:cubicBezTo>
                    <a:pt x="8732" y="2939"/>
                    <a:pt x="7826" y="3173"/>
                    <a:pt x="7612" y="3292"/>
                  </a:cubicBezTo>
                  <a:cubicBezTo>
                    <a:pt x="7280" y="3478"/>
                    <a:pt x="7222" y="3587"/>
                    <a:pt x="7208" y="4085"/>
                  </a:cubicBezTo>
                  <a:cubicBezTo>
                    <a:pt x="7198" y="4403"/>
                    <a:pt x="7166" y="4779"/>
                    <a:pt x="7135" y="4917"/>
                  </a:cubicBezTo>
                  <a:cubicBezTo>
                    <a:pt x="7104" y="5054"/>
                    <a:pt x="6527" y="5505"/>
                    <a:pt x="5854" y="5923"/>
                  </a:cubicBezTo>
                  <a:cubicBezTo>
                    <a:pt x="5182" y="6342"/>
                    <a:pt x="4377" y="6942"/>
                    <a:pt x="4067" y="7256"/>
                  </a:cubicBezTo>
                  <a:cubicBezTo>
                    <a:pt x="3530" y="7799"/>
                    <a:pt x="3502" y="7863"/>
                    <a:pt x="3496" y="8588"/>
                  </a:cubicBezTo>
                  <a:cubicBezTo>
                    <a:pt x="3489" y="9409"/>
                    <a:pt x="3527" y="9445"/>
                    <a:pt x="4315" y="9359"/>
                  </a:cubicBezTo>
                  <a:cubicBezTo>
                    <a:pt x="4470" y="9342"/>
                    <a:pt x="4624" y="9403"/>
                    <a:pt x="4657" y="9494"/>
                  </a:cubicBezTo>
                  <a:cubicBezTo>
                    <a:pt x="4784" y="9842"/>
                    <a:pt x="4215" y="10384"/>
                    <a:pt x="3426" y="10663"/>
                  </a:cubicBezTo>
                  <a:cubicBezTo>
                    <a:pt x="2977" y="10823"/>
                    <a:pt x="2313" y="11157"/>
                    <a:pt x="1950" y="11405"/>
                  </a:cubicBezTo>
                  <a:cubicBezTo>
                    <a:pt x="1587" y="11654"/>
                    <a:pt x="1252" y="11818"/>
                    <a:pt x="1207" y="11771"/>
                  </a:cubicBezTo>
                  <a:cubicBezTo>
                    <a:pt x="1162" y="11724"/>
                    <a:pt x="1253" y="11079"/>
                    <a:pt x="1410" y="10343"/>
                  </a:cubicBezTo>
                  <a:cubicBezTo>
                    <a:pt x="1691" y="9015"/>
                    <a:pt x="1691" y="9002"/>
                    <a:pt x="1483" y="8735"/>
                  </a:cubicBezTo>
                  <a:cubicBezTo>
                    <a:pt x="1182" y="8349"/>
                    <a:pt x="1048" y="8391"/>
                    <a:pt x="1267" y="8802"/>
                  </a:cubicBezTo>
                  <a:cubicBezTo>
                    <a:pt x="1445" y="9136"/>
                    <a:pt x="1441" y="9211"/>
                    <a:pt x="1164" y="10590"/>
                  </a:cubicBezTo>
                  <a:cubicBezTo>
                    <a:pt x="955" y="11632"/>
                    <a:pt x="898" y="12171"/>
                    <a:pt x="959" y="12536"/>
                  </a:cubicBezTo>
                  <a:cubicBezTo>
                    <a:pt x="1004" y="12813"/>
                    <a:pt x="1034" y="13115"/>
                    <a:pt x="1022" y="13205"/>
                  </a:cubicBezTo>
                  <a:cubicBezTo>
                    <a:pt x="991" y="13425"/>
                    <a:pt x="2403" y="13198"/>
                    <a:pt x="3128" y="12867"/>
                  </a:cubicBezTo>
                  <a:cubicBezTo>
                    <a:pt x="3529" y="12684"/>
                    <a:pt x="3743" y="12660"/>
                    <a:pt x="3818" y="12789"/>
                  </a:cubicBezTo>
                  <a:cubicBezTo>
                    <a:pt x="3954" y="13024"/>
                    <a:pt x="3623" y="13470"/>
                    <a:pt x="3204" y="13615"/>
                  </a:cubicBezTo>
                  <a:cubicBezTo>
                    <a:pt x="2982" y="13692"/>
                    <a:pt x="2844" y="13940"/>
                    <a:pt x="2650" y="14588"/>
                  </a:cubicBezTo>
                  <a:cubicBezTo>
                    <a:pt x="2508" y="15064"/>
                    <a:pt x="2221" y="15677"/>
                    <a:pt x="2017" y="15954"/>
                  </a:cubicBezTo>
                  <a:cubicBezTo>
                    <a:pt x="1812" y="16231"/>
                    <a:pt x="1645" y="16557"/>
                    <a:pt x="1645" y="16674"/>
                  </a:cubicBezTo>
                  <a:cubicBezTo>
                    <a:pt x="1645" y="17047"/>
                    <a:pt x="977" y="17708"/>
                    <a:pt x="481" y="17826"/>
                  </a:cubicBezTo>
                  <a:lnTo>
                    <a:pt x="0" y="17939"/>
                  </a:lnTo>
                  <a:lnTo>
                    <a:pt x="438" y="17967"/>
                  </a:lnTo>
                  <a:cubicBezTo>
                    <a:pt x="790" y="17986"/>
                    <a:pt x="915" y="18087"/>
                    <a:pt x="1071" y="18484"/>
                  </a:cubicBezTo>
                  <a:cubicBezTo>
                    <a:pt x="1179" y="18756"/>
                    <a:pt x="1256" y="19037"/>
                    <a:pt x="1244" y="19108"/>
                  </a:cubicBezTo>
                  <a:cubicBezTo>
                    <a:pt x="1217" y="19263"/>
                    <a:pt x="1676" y="19700"/>
                    <a:pt x="1751" y="19592"/>
                  </a:cubicBezTo>
                  <a:cubicBezTo>
                    <a:pt x="1780" y="19550"/>
                    <a:pt x="1833" y="19762"/>
                    <a:pt x="1871" y="20059"/>
                  </a:cubicBezTo>
                  <a:cubicBezTo>
                    <a:pt x="1933" y="20548"/>
                    <a:pt x="1939" y="20528"/>
                    <a:pt x="1950" y="19845"/>
                  </a:cubicBezTo>
                  <a:cubicBezTo>
                    <a:pt x="1961" y="19225"/>
                    <a:pt x="2020" y="19024"/>
                    <a:pt x="2285" y="18704"/>
                  </a:cubicBezTo>
                  <a:cubicBezTo>
                    <a:pt x="2463" y="18490"/>
                    <a:pt x="2674" y="18360"/>
                    <a:pt x="2753" y="18411"/>
                  </a:cubicBezTo>
                  <a:cubicBezTo>
                    <a:pt x="2832" y="18463"/>
                    <a:pt x="3004" y="18304"/>
                    <a:pt x="3138" y="18063"/>
                  </a:cubicBezTo>
                  <a:cubicBezTo>
                    <a:pt x="3274" y="17817"/>
                    <a:pt x="3685" y="17471"/>
                    <a:pt x="4070" y="17275"/>
                  </a:cubicBezTo>
                  <a:cubicBezTo>
                    <a:pt x="4550" y="17031"/>
                    <a:pt x="4880" y="16724"/>
                    <a:pt x="5164" y="16252"/>
                  </a:cubicBezTo>
                  <a:lnTo>
                    <a:pt x="5572" y="15577"/>
                  </a:lnTo>
                  <a:lnTo>
                    <a:pt x="6236" y="15808"/>
                  </a:lnTo>
                  <a:cubicBezTo>
                    <a:pt x="6600" y="15935"/>
                    <a:pt x="6931" y="16080"/>
                    <a:pt x="6972" y="16123"/>
                  </a:cubicBezTo>
                  <a:cubicBezTo>
                    <a:pt x="7014" y="16166"/>
                    <a:pt x="6977" y="16528"/>
                    <a:pt x="6893" y="16932"/>
                  </a:cubicBezTo>
                  <a:cubicBezTo>
                    <a:pt x="6735" y="17689"/>
                    <a:pt x="6784" y="18981"/>
                    <a:pt x="6976" y="19182"/>
                  </a:cubicBezTo>
                  <a:cubicBezTo>
                    <a:pt x="7252" y="19471"/>
                    <a:pt x="8436" y="19796"/>
                    <a:pt x="9818" y="19963"/>
                  </a:cubicBezTo>
                  <a:lnTo>
                    <a:pt x="11357" y="20154"/>
                  </a:lnTo>
                  <a:lnTo>
                    <a:pt x="11715" y="20868"/>
                  </a:lnTo>
                  <a:cubicBezTo>
                    <a:pt x="11944" y="21326"/>
                    <a:pt x="12165" y="21588"/>
                    <a:pt x="12322" y="21588"/>
                  </a:cubicBezTo>
                  <a:lnTo>
                    <a:pt x="12568" y="21588"/>
                  </a:lnTo>
                  <a:lnTo>
                    <a:pt x="12303" y="21138"/>
                  </a:lnTo>
                  <a:cubicBezTo>
                    <a:pt x="12156" y="20890"/>
                    <a:pt x="11985" y="20439"/>
                    <a:pt x="11924" y="20143"/>
                  </a:cubicBezTo>
                  <a:cubicBezTo>
                    <a:pt x="11801" y="19541"/>
                    <a:pt x="11773" y="19529"/>
                    <a:pt x="10402" y="19249"/>
                  </a:cubicBezTo>
                  <a:cubicBezTo>
                    <a:pt x="8266" y="18813"/>
                    <a:pt x="7953" y="18730"/>
                    <a:pt x="7632" y="18524"/>
                  </a:cubicBezTo>
                  <a:cubicBezTo>
                    <a:pt x="7492" y="18433"/>
                    <a:pt x="7379" y="18337"/>
                    <a:pt x="7380" y="18310"/>
                  </a:cubicBezTo>
                  <a:cubicBezTo>
                    <a:pt x="7381" y="18283"/>
                    <a:pt x="7608" y="17696"/>
                    <a:pt x="7888" y="17006"/>
                  </a:cubicBezTo>
                  <a:cubicBezTo>
                    <a:pt x="8378" y="15794"/>
                    <a:pt x="8616" y="15478"/>
                    <a:pt x="9500" y="14880"/>
                  </a:cubicBezTo>
                  <a:cubicBezTo>
                    <a:pt x="9646" y="14782"/>
                    <a:pt x="9875" y="14615"/>
                    <a:pt x="10011" y="14509"/>
                  </a:cubicBezTo>
                  <a:cubicBezTo>
                    <a:pt x="10386" y="14215"/>
                    <a:pt x="10584" y="14552"/>
                    <a:pt x="10720" y="15712"/>
                  </a:cubicBezTo>
                  <a:cubicBezTo>
                    <a:pt x="10787" y="16277"/>
                    <a:pt x="10897" y="16827"/>
                    <a:pt x="10963" y="16938"/>
                  </a:cubicBezTo>
                  <a:cubicBezTo>
                    <a:pt x="11152" y="17259"/>
                    <a:pt x="12358" y="17123"/>
                    <a:pt x="14336" y="16550"/>
                  </a:cubicBezTo>
                  <a:cubicBezTo>
                    <a:pt x="15736" y="16144"/>
                    <a:pt x="16239" y="16062"/>
                    <a:pt x="16515" y="16196"/>
                  </a:cubicBezTo>
                  <a:cubicBezTo>
                    <a:pt x="16988" y="16426"/>
                    <a:pt x="17598" y="16422"/>
                    <a:pt x="17514" y="16190"/>
                  </a:cubicBezTo>
                  <a:cubicBezTo>
                    <a:pt x="17477" y="16091"/>
                    <a:pt x="17351" y="16010"/>
                    <a:pt x="17232" y="16010"/>
                  </a:cubicBezTo>
                  <a:cubicBezTo>
                    <a:pt x="17112" y="16010"/>
                    <a:pt x="16783" y="15789"/>
                    <a:pt x="16502" y="15521"/>
                  </a:cubicBezTo>
                  <a:lnTo>
                    <a:pt x="15991" y="15038"/>
                  </a:lnTo>
                  <a:lnTo>
                    <a:pt x="15056" y="15341"/>
                  </a:lnTo>
                  <a:cubicBezTo>
                    <a:pt x="13753" y="15763"/>
                    <a:pt x="12277" y="16056"/>
                    <a:pt x="11835" y="15982"/>
                  </a:cubicBezTo>
                  <a:lnTo>
                    <a:pt x="11463" y="15920"/>
                  </a:lnTo>
                  <a:lnTo>
                    <a:pt x="11463" y="14498"/>
                  </a:lnTo>
                  <a:cubicBezTo>
                    <a:pt x="11463" y="13228"/>
                    <a:pt x="11485" y="13071"/>
                    <a:pt x="11669" y="13025"/>
                  </a:cubicBezTo>
                  <a:cubicBezTo>
                    <a:pt x="11782" y="12996"/>
                    <a:pt x="11989" y="12922"/>
                    <a:pt x="12130" y="12862"/>
                  </a:cubicBezTo>
                  <a:cubicBezTo>
                    <a:pt x="12302" y="12788"/>
                    <a:pt x="12775" y="13018"/>
                    <a:pt x="13570" y="13559"/>
                  </a:cubicBezTo>
                  <a:cubicBezTo>
                    <a:pt x="15214" y="14678"/>
                    <a:pt x="15583" y="14749"/>
                    <a:pt x="16422" y="14082"/>
                  </a:cubicBezTo>
                  <a:cubicBezTo>
                    <a:pt x="17280" y="13400"/>
                    <a:pt x="18484" y="12085"/>
                    <a:pt x="19391" y="10843"/>
                  </a:cubicBezTo>
                  <a:cubicBezTo>
                    <a:pt x="19991" y="10021"/>
                    <a:pt x="20200" y="9842"/>
                    <a:pt x="20688" y="9730"/>
                  </a:cubicBezTo>
                  <a:cubicBezTo>
                    <a:pt x="21248" y="9601"/>
                    <a:pt x="21600" y="9305"/>
                    <a:pt x="21600" y="8965"/>
                  </a:cubicBezTo>
                  <a:cubicBezTo>
                    <a:pt x="21600" y="8876"/>
                    <a:pt x="21469" y="8920"/>
                    <a:pt x="21308" y="9061"/>
                  </a:cubicBezTo>
                  <a:cubicBezTo>
                    <a:pt x="20923" y="9398"/>
                    <a:pt x="20666" y="9451"/>
                    <a:pt x="20237" y="9280"/>
                  </a:cubicBezTo>
                  <a:cubicBezTo>
                    <a:pt x="19935" y="9160"/>
                    <a:pt x="19825" y="9219"/>
                    <a:pt x="19494" y="9668"/>
                  </a:cubicBezTo>
                  <a:cubicBezTo>
                    <a:pt x="18316" y="11265"/>
                    <a:pt x="16423" y="13149"/>
                    <a:pt x="15729" y="13418"/>
                  </a:cubicBezTo>
                  <a:cubicBezTo>
                    <a:pt x="15493" y="13510"/>
                    <a:pt x="15421" y="13466"/>
                    <a:pt x="15377" y="13199"/>
                  </a:cubicBezTo>
                  <a:cubicBezTo>
                    <a:pt x="15347" y="13014"/>
                    <a:pt x="15104" y="12592"/>
                    <a:pt x="14840" y="12260"/>
                  </a:cubicBezTo>
                  <a:cubicBezTo>
                    <a:pt x="14576" y="11928"/>
                    <a:pt x="14403" y="11596"/>
                    <a:pt x="14452" y="11523"/>
                  </a:cubicBezTo>
                  <a:cubicBezTo>
                    <a:pt x="14501" y="11451"/>
                    <a:pt x="14911" y="11166"/>
                    <a:pt x="15361" y="10894"/>
                  </a:cubicBezTo>
                  <a:cubicBezTo>
                    <a:pt x="16627" y="10129"/>
                    <a:pt x="17847" y="8939"/>
                    <a:pt x="18137" y="8189"/>
                  </a:cubicBezTo>
                  <a:cubicBezTo>
                    <a:pt x="18229" y="7951"/>
                    <a:pt x="18448" y="7613"/>
                    <a:pt x="18625" y="7436"/>
                  </a:cubicBezTo>
                  <a:cubicBezTo>
                    <a:pt x="18801" y="7259"/>
                    <a:pt x="18946" y="7025"/>
                    <a:pt x="18946" y="6913"/>
                  </a:cubicBezTo>
                  <a:cubicBezTo>
                    <a:pt x="18946" y="6801"/>
                    <a:pt x="19040" y="6567"/>
                    <a:pt x="19155" y="6390"/>
                  </a:cubicBezTo>
                  <a:cubicBezTo>
                    <a:pt x="19271" y="6213"/>
                    <a:pt x="19344" y="6003"/>
                    <a:pt x="19315" y="5923"/>
                  </a:cubicBezTo>
                  <a:cubicBezTo>
                    <a:pt x="19286" y="5844"/>
                    <a:pt x="19344" y="5694"/>
                    <a:pt x="19447" y="5592"/>
                  </a:cubicBezTo>
                  <a:cubicBezTo>
                    <a:pt x="19551" y="5490"/>
                    <a:pt x="19602" y="5403"/>
                    <a:pt x="19560" y="5400"/>
                  </a:cubicBezTo>
                  <a:cubicBezTo>
                    <a:pt x="19518" y="5397"/>
                    <a:pt x="19572" y="4970"/>
                    <a:pt x="19679" y="4450"/>
                  </a:cubicBezTo>
                  <a:cubicBezTo>
                    <a:pt x="20175" y="2056"/>
                    <a:pt x="20173" y="2245"/>
                    <a:pt x="19733" y="1335"/>
                  </a:cubicBezTo>
                  <a:cubicBezTo>
                    <a:pt x="19515" y="885"/>
                    <a:pt x="19171" y="399"/>
                    <a:pt x="18970" y="256"/>
                  </a:cubicBezTo>
                  <a:cubicBezTo>
                    <a:pt x="18755" y="104"/>
                    <a:pt x="18284" y="17"/>
                    <a:pt x="17746" y="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60169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6" grpId="0" animBg="1" advAuto="0"/>
      <p:bldP spid="21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2F180D-1DDC-274E-B51F-3ACAE936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arrays: typical bugs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B10DC-4400-7841-ADA5-E527C1C53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861703"/>
            <a:ext cx="22005636" cy="111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762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3.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  <a:r>
              <a:rPr dirty="0"/>
              <a:t>. Arrays</a:t>
            </a:r>
          </a:p>
        </p:txBody>
      </p:sp>
      <p:sp>
        <p:nvSpPr>
          <p:cNvPr id="128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The first data structure</a:t>
            </a:r>
            <a:endParaRPr dirty="0">
              <a:solidFill>
                <a:schemeClr val="bg2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Declare, create and initialize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Memory representation and allocation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Array bounds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Typical array-processing code</a:t>
            </a:r>
            <a:endParaRPr lang="en-US" dirty="0"/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Example: Playing Cards</a:t>
            </a:r>
            <a:endParaRPr dirty="0"/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Two-dimensional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13158467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3.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  <a:r>
              <a:rPr dirty="0"/>
              <a:t>. Arrays</a:t>
            </a:r>
          </a:p>
        </p:txBody>
      </p:sp>
      <p:sp>
        <p:nvSpPr>
          <p:cNvPr id="128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Array data structure</a:t>
            </a:r>
            <a:endParaRPr dirty="0"/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Declare, create and initialize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Memory representation and allocation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Array bounds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Examples of array-processing code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Example: Playing Cards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Two-dimensional arrays</a:t>
            </a:r>
          </a:p>
        </p:txBody>
      </p:sp>
      <p:sp>
        <p:nvSpPr>
          <p:cNvPr id="7" name="CS.1.A.Basics.Why">
            <a:extLst>
              <a:ext uri="{FF2B5EF4-FFF2-40B4-BE49-F238E27FC236}">
                <a16:creationId xmlns:a16="http://schemas.microsoft.com/office/drawing/2014/main" id="{5DCFD416-3A1A-4936-BD2B-2A066A517BD9}"/>
              </a:ext>
            </a:extLst>
          </p:cNvPr>
          <p:cNvSpPr txBox="1"/>
          <p:nvPr/>
        </p:nvSpPr>
        <p:spPr>
          <a:xfrm>
            <a:off x="884762" y="12451259"/>
            <a:ext cx="6946901" cy="769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 marL="82550" marR="82550" defTabSz="1828800">
              <a:lnSpc>
                <a:spcPts val="2300"/>
              </a:lnSpc>
              <a:defRPr sz="2400" b="1" spc="264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r>
              <a:rPr lang="en-US" sz="1800" dirty="0"/>
              <a:t>adopted and modified from Slides by Sedgewick and Wayne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op quiz 1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Array bounds</a:t>
            </a:r>
            <a:endParaRPr dirty="0"/>
          </a:p>
        </p:txBody>
      </p:sp>
      <p:sp>
        <p:nvSpPr>
          <p:cNvPr id="285" name="Q. What does the following code print?"/>
          <p:cNvSpPr txBox="1">
            <a:spLocks noGrp="1"/>
          </p:cNvSpPr>
          <p:nvPr>
            <p:ph type="body" sz="quarter" idx="1"/>
          </p:nvPr>
        </p:nvSpPr>
        <p:spPr>
          <a:xfrm>
            <a:off x="1270000" y="1467945"/>
            <a:ext cx="15478824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Bounds</a:t>
            </a:r>
            <a:r>
              <a:rPr dirty="0"/>
              <a:t>. </a:t>
            </a:r>
            <a:r>
              <a:rPr lang="en-US" dirty="0">
                <a:solidFill>
                  <a:srgbClr val="000000"/>
                </a:solidFill>
              </a:rPr>
              <a:t>An array of size n contains n cells to store data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87" name="public class PQarray1…"/>
          <p:cNvSpPr/>
          <p:nvPr/>
        </p:nvSpPr>
        <p:spPr>
          <a:xfrm>
            <a:off x="1270000" y="2905668"/>
            <a:ext cx="9436100" cy="790466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>
                <a:solidFill>
                  <a:schemeClr val="accent1"/>
                </a:solidFill>
              </a:rPr>
              <a:t>Example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en-US" dirty="0"/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int[] a = new int[</a:t>
            </a:r>
            <a:r>
              <a:rPr lang="en-US" dirty="0"/>
              <a:t>10</a:t>
            </a:r>
            <a:r>
              <a:rPr dirty="0"/>
              <a:t>];</a:t>
            </a:r>
            <a:endParaRPr lang="en-US" dirty="0"/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en-US" dirty="0"/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a[0] = 10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en-US" dirty="0"/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a[9] = 20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en-US" dirty="0"/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a[-1] = 10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en-US" dirty="0"/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a[10] = 10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en-US" dirty="0"/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dirty="0"/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en-US" dirty="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9901C59F-69F2-42E4-B43E-BE73EBE62C33}"/>
              </a:ext>
            </a:extLst>
          </p:cNvPr>
          <p:cNvSpPr/>
          <p:nvPr/>
        </p:nvSpPr>
        <p:spPr>
          <a:xfrm flipH="1" flipV="1">
            <a:off x="5003320" y="4641012"/>
            <a:ext cx="1173191" cy="0"/>
          </a:xfrm>
          <a:prstGeom prst="line">
            <a:avLst/>
          </a:prstGeom>
          <a:noFill/>
          <a:ln w="38100" cap="flat">
            <a:solidFill>
              <a:srgbClr val="0048AA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7" name="no color in Unicode;…">
            <a:extLst>
              <a:ext uri="{FF2B5EF4-FFF2-40B4-BE49-F238E27FC236}">
                <a16:creationId xmlns:a16="http://schemas.microsoft.com/office/drawing/2014/main" id="{0C0E366B-401B-48D9-A44B-8722D9F8298B}"/>
              </a:ext>
            </a:extLst>
          </p:cNvPr>
          <p:cNvSpPr txBox="1"/>
          <p:nvPr/>
        </p:nvSpPr>
        <p:spPr>
          <a:xfrm>
            <a:off x="5745191" y="4277258"/>
            <a:ext cx="3393057" cy="7275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2400" tIns="152400" rIns="152400" bIns="152400" numCol="1" anchor="t">
            <a:spAutoFit/>
          </a:bodyPr>
          <a:lstStyle/>
          <a:p>
            <a:pPr marL="81280" marR="81280" algn="ctr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dirty="0"/>
              <a:t>declaration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D661A3CB-6D73-464A-B84F-E660D4FFE20C}"/>
              </a:ext>
            </a:extLst>
          </p:cNvPr>
          <p:cNvSpPr/>
          <p:nvPr/>
        </p:nvSpPr>
        <p:spPr>
          <a:xfrm flipH="1" flipV="1">
            <a:off x="3520497" y="5628717"/>
            <a:ext cx="1173191" cy="0"/>
          </a:xfrm>
          <a:prstGeom prst="line">
            <a:avLst/>
          </a:prstGeom>
          <a:noFill/>
          <a:ln w="38100" cap="flat">
            <a:solidFill>
              <a:srgbClr val="0048AA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9" name="no color in Unicode;…">
            <a:extLst>
              <a:ext uri="{FF2B5EF4-FFF2-40B4-BE49-F238E27FC236}">
                <a16:creationId xmlns:a16="http://schemas.microsoft.com/office/drawing/2014/main" id="{19A5ABE0-89BD-4E28-B65D-CEC0103069A9}"/>
              </a:ext>
            </a:extLst>
          </p:cNvPr>
          <p:cNvSpPr txBox="1"/>
          <p:nvPr/>
        </p:nvSpPr>
        <p:spPr>
          <a:xfrm>
            <a:off x="4262368" y="5264963"/>
            <a:ext cx="3393057" cy="7275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2400" tIns="152400" rIns="152400" bIns="152400" numCol="1" anchor="t">
            <a:spAutoFit/>
          </a:bodyPr>
          <a:lstStyle/>
          <a:p>
            <a:pPr marL="81280" marR="81280" algn="ctr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dirty="0"/>
              <a:t>legal</a:t>
            </a:r>
            <a:endParaRPr dirty="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86934325-38E6-4778-92D4-E44ADD40B9CA}"/>
              </a:ext>
            </a:extLst>
          </p:cNvPr>
          <p:cNvSpPr/>
          <p:nvPr/>
        </p:nvSpPr>
        <p:spPr>
          <a:xfrm flipH="1" flipV="1">
            <a:off x="3585713" y="6686294"/>
            <a:ext cx="1173191" cy="0"/>
          </a:xfrm>
          <a:prstGeom prst="line">
            <a:avLst/>
          </a:prstGeom>
          <a:noFill/>
          <a:ln w="38100" cap="flat">
            <a:solidFill>
              <a:srgbClr val="0048AA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11" name="no color in Unicode;…">
            <a:extLst>
              <a:ext uri="{FF2B5EF4-FFF2-40B4-BE49-F238E27FC236}">
                <a16:creationId xmlns:a16="http://schemas.microsoft.com/office/drawing/2014/main" id="{83163034-0611-491C-AF44-1598BACAE279}"/>
              </a:ext>
            </a:extLst>
          </p:cNvPr>
          <p:cNvSpPr txBox="1"/>
          <p:nvPr/>
        </p:nvSpPr>
        <p:spPr>
          <a:xfrm>
            <a:off x="4327584" y="6322540"/>
            <a:ext cx="3393057" cy="7275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2400" tIns="152400" rIns="152400" bIns="152400" numCol="1" anchor="t">
            <a:spAutoFit/>
          </a:bodyPr>
          <a:lstStyle/>
          <a:p>
            <a:pPr marL="81280" marR="81280" algn="ctr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dirty="0"/>
              <a:t>legal</a:t>
            </a:r>
            <a:endParaRPr dirty="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A99F93C-6CC5-4D67-AB6F-B5F63848708C}"/>
              </a:ext>
            </a:extLst>
          </p:cNvPr>
          <p:cNvSpPr/>
          <p:nvPr/>
        </p:nvSpPr>
        <p:spPr>
          <a:xfrm flipH="1" flipV="1">
            <a:off x="3677724" y="7628907"/>
            <a:ext cx="1173191" cy="0"/>
          </a:xfrm>
          <a:prstGeom prst="line">
            <a:avLst/>
          </a:prstGeom>
          <a:noFill/>
          <a:ln w="38100" cap="flat">
            <a:solidFill>
              <a:srgbClr val="0048AA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13" name="no color in Unicode;…">
            <a:extLst>
              <a:ext uri="{FF2B5EF4-FFF2-40B4-BE49-F238E27FC236}">
                <a16:creationId xmlns:a16="http://schemas.microsoft.com/office/drawing/2014/main" id="{F5485412-771A-4F3E-B61A-6CC8F73E0B51}"/>
              </a:ext>
            </a:extLst>
          </p:cNvPr>
          <p:cNvSpPr txBox="1"/>
          <p:nvPr/>
        </p:nvSpPr>
        <p:spPr>
          <a:xfrm>
            <a:off x="4287987" y="7290210"/>
            <a:ext cx="9628914" cy="7275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2400" tIns="152400" rIns="152400" bIns="152400" numCol="1" anchor="t">
            <a:spAutoFit/>
          </a:bodyPr>
          <a:lstStyle/>
          <a:p>
            <a:pPr marL="81280" marR="81280" algn="ctr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dirty="0"/>
              <a:t>Illegal. </a:t>
            </a:r>
            <a:r>
              <a:rPr lang="en-US" dirty="0" err="1"/>
              <a:t>ArrayIndexOutOfBoundsException</a:t>
            </a:r>
            <a:endParaRPr dirty="0"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CFBB08E-8F1A-4AD5-A868-744180BB6645}"/>
              </a:ext>
            </a:extLst>
          </p:cNvPr>
          <p:cNvSpPr/>
          <p:nvPr/>
        </p:nvSpPr>
        <p:spPr>
          <a:xfrm flipH="1" flipV="1">
            <a:off x="3637469" y="8554268"/>
            <a:ext cx="1173191" cy="0"/>
          </a:xfrm>
          <a:prstGeom prst="line">
            <a:avLst/>
          </a:prstGeom>
          <a:noFill/>
          <a:ln w="38100" cap="flat">
            <a:solidFill>
              <a:srgbClr val="0048AA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15" name="no color in Unicode;…">
            <a:extLst>
              <a:ext uri="{FF2B5EF4-FFF2-40B4-BE49-F238E27FC236}">
                <a16:creationId xmlns:a16="http://schemas.microsoft.com/office/drawing/2014/main" id="{4411DE10-E904-41CF-BDB5-3BA80C9FF32E}"/>
              </a:ext>
            </a:extLst>
          </p:cNvPr>
          <p:cNvSpPr txBox="1"/>
          <p:nvPr/>
        </p:nvSpPr>
        <p:spPr>
          <a:xfrm>
            <a:off x="5189831" y="8140770"/>
            <a:ext cx="9066496" cy="11973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2400" tIns="152400" rIns="152400" bIns="152400" numCol="1" anchor="t">
            <a:spAutoFit/>
          </a:bodyPr>
          <a:lstStyle/>
          <a:p>
            <a:pPr marL="81280" marR="81280" algn="ctr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tabLst>
                <a:tab pos="1155700" algn="l"/>
              </a:tabLst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dirty="0"/>
              <a:t>Illegal. Illegal. </a:t>
            </a:r>
            <a:r>
              <a:rPr lang="en-US" dirty="0" err="1"/>
              <a:t>ArrayIndexOutOfBoundsException</a:t>
            </a:r>
            <a:endParaRPr lang="en-US" dirty="0"/>
          </a:p>
          <a:p>
            <a:pPr marL="81280" marR="81280" algn="ctr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endParaRPr dirty="0"/>
          </a:p>
        </p:txBody>
      </p:sp>
      <p:sp>
        <p:nvSpPr>
          <p:cNvPr id="16" name="Q. What does the following code print?">
            <a:extLst>
              <a:ext uri="{FF2B5EF4-FFF2-40B4-BE49-F238E27FC236}">
                <a16:creationId xmlns:a16="http://schemas.microsoft.com/office/drawing/2014/main" id="{DE2AB29D-6318-4155-B4CF-C68DC76BFAEE}"/>
              </a:ext>
            </a:extLst>
          </p:cNvPr>
          <p:cNvSpPr txBox="1">
            <a:spLocks/>
          </p:cNvSpPr>
          <p:nvPr/>
        </p:nvSpPr>
        <p:spPr>
          <a:xfrm>
            <a:off x="1269999" y="11727355"/>
            <a:ext cx="21072415" cy="1041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Array index out of bounds exception. </a:t>
            </a:r>
            <a:r>
              <a:rPr lang="en-US" dirty="0">
                <a:solidFill>
                  <a:schemeClr val="tx1"/>
                </a:solidFill>
              </a:rPr>
              <a:t>Is thrown when accessing a cell illegally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A794F9-6210-4799-90F2-77248B62160D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5.1ef</a:t>
            </a:r>
          </a:p>
        </p:txBody>
      </p:sp>
    </p:spTree>
    <p:extLst>
      <p:ext uri="{BB962C8B-B14F-4D97-AF65-F5344CB8AC3E}">
        <p14:creationId xmlns:p14="http://schemas.microsoft.com/office/powerpoint/2010/main" val="15140794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3.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  <a:r>
              <a:rPr dirty="0"/>
              <a:t>. Arrays</a:t>
            </a:r>
          </a:p>
        </p:txBody>
      </p:sp>
      <p:sp>
        <p:nvSpPr>
          <p:cNvPr id="128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The first data structure</a:t>
            </a:r>
            <a:endParaRPr dirty="0">
              <a:solidFill>
                <a:schemeClr val="bg2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Declare, create and initialize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Memory representation and allocation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Array bounds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Examples of</a:t>
            </a:r>
            <a:r>
              <a:rPr dirty="0">
                <a:solidFill>
                  <a:schemeClr val="tx1"/>
                </a:solidFill>
              </a:rPr>
              <a:t> array-processing code</a:t>
            </a:r>
            <a:endParaRPr lang="en-US" dirty="0">
              <a:solidFill>
                <a:schemeClr val="tx1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Example: Playing Cards</a:t>
            </a:r>
            <a:endParaRPr dirty="0">
              <a:solidFill>
                <a:schemeClr val="tx1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Two-dimensional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7590046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op quiz 3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Examples. Manipulating 1D arrays</a:t>
            </a:r>
            <a:endParaRPr dirty="0"/>
          </a:p>
        </p:txBody>
      </p:sp>
      <p:sp>
        <p:nvSpPr>
          <p:cNvPr id="419" name="Q. Change Deck to put the cards in rank order in the array.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8393545" cy="214976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lang="en-US" dirty="0">
                <a:solidFill>
                  <a:srgbClr val="000000"/>
                </a:solidFill>
              </a:rPr>
              <a:t>How do we traverse and display elements in an array, in order and reverse order?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6" name="Q. Change Deck to put the cards in rank order in the array.">
            <a:extLst>
              <a:ext uri="{FF2B5EF4-FFF2-40B4-BE49-F238E27FC236}">
                <a16:creationId xmlns:a16="http://schemas.microsoft.com/office/drawing/2014/main" id="{D55C0683-F33C-4AB8-A43C-A1CBB5D697AB}"/>
              </a:ext>
            </a:extLst>
          </p:cNvPr>
          <p:cNvSpPr txBox="1">
            <a:spLocks/>
          </p:cNvSpPr>
          <p:nvPr/>
        </p:nvSpPr>
        <p:spPr>
          <a:xfrm>
            <a:off x="1270000" y="4296063"/>
            <a:ext cx="8393545" cy="5492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b="1" dirty="0"/>
              <a:t>// in order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for (int i = 0; i &lt; a.length; i++)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System.out.println(a[i]); 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b="1" dirty="0"/>
              <a:t>// reverse order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for (int i = a.length-1; i &gt;= 0; i--)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System.out.println(a[i]); 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nn-NO" dirty="0"/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 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Q. Change Deck to put the cards in rank order in the array.">
            <a:extLst>
              <a:ext uri="{FF2B5EF4-FFF2-40B4-BE49-F238E27FC236}">
                <a16:creationId xmlns:a16="http://schemas.microsoft.com/office/drawing/2014/main" id="{AC6F77A5-E1F0-450B-A0E4-E66BBA4E2ED4}"/>
              </a:ext>
            </a:extLst>
          </p:cNvPr>
          <p:cNvSpPr txBox="1">
            <a:spLocks/>
          </p:cNvSpPr>
          <p:nvPr/>
        </p:nvSpPr>
        <p:spPr>
          <a:xfrm>
            <a:off x="10523684" y="1778000"/>
            <a:ext cx="8393545" cy="2149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Q. </a:t>
            </a:r>
            <a:r>
              <a:rPr lang="en-US" dirty="0">
                <a:solidFill>
                  <a:schemeClr val="tx1"/>
                </a:solidFill>
              </a:rPr>
              <a:t>How do we reverse the elements in an integer array?</a:t>
            </a:r>
          </a:p>
        </p:txBody>
      </p:sp>
      <p:sp>
        <p:nvSpPr>
          <p:cNvPr id="8" name="Q. Change Deck to put the cards in rank order in the array.">
            <a:extLst>
              <a:ext uri="{FF2B5EF4-FFF2-40B4-BE49-F238E27FC236}">
                <a16:creationId xmlns:a16="http://schemas.microsoft.com/office/drawing/2014/main" id="{2786BA99-ED01-4E8B-ACBC-4B9F93BC4AF1}"/>
              </a:ext>
            </a:extLst>
          </p:cNvPr>
          <p:cNvSpPr txBox="1">
            <a:spLocks/>
          </p:cNvSpPr>
          <p:nvPr/>
        </p:nvSpPr>
        <p:spPr>
          <a:xfrm>
            <a:off x="10523684" y="4233717"/>
            <a:ext cx="8393545" cy="54921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b="1" dirty="0"/>
              <a:t>// reverse array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for (int i = 0; i &lt; a.length/2; i++) {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int temp = a[i];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a[i] = a[a.length-i-1];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a[a.length-i-1] = temp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}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nn-NO" dirty="0"/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 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7BE04-8283-41C8-AD00-17BA443A7854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5.1g</a:t>
            </a:r>
          </a:p>
        </p:txBody>
      </p:sp>
    </p:spTree>
    <p:extLst>
      <p:ext uri="{BB962C8B-B14F-4D97-AF65-F5344CB8AC3E}">
        <p14:creationId xmlns:p14="http://schemas.microsoft.com/office/powerpoint/2010/main" val="3814687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op quiz 3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Examples. Manipulating 1D arrays</a:t>
            </a:r>
            <a:endParaRPr dirty="0"/>
          </a:p>
        </p:txBody>
      </p:sp>
      <p:sp>
        <p:nvSpPr>
          <p:cNvPr id="419" name="Q. Change Deck to put the cards in rank order in the array."/>
          <p:cNvSpPr txBox="1">
            <a:spLocks noGrp="1"/>
          </p:cNvSpPr>
          <p:nvPr>
            <p:ph type="body" sz="quarter" idx="1"/>
          </p:nvPr>
        </p:nvSpPr>
        <p:spPr>
          <a:xfrm>
            <a:off x="1269999" y="1697648"/>
            <a:ext cx="8393545" cy="214976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lang="en-US" dirty="0">
                <a:solidFill>
                  <a:srgbClr val="000000"/>
                </a:solidFill>
              </a:rPr>
              <a:t>How do we find and report min and max elements in an integer array?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6" name="Q. Change Deck to put the cards in rank order in the array.">
            <a:extLst>
              <a:ext uri="{FF2B5EF4-FFF2-40B4-BE49-F238E27FC236}">
                <a16:creationId xmlns:a16="http://schemas.microsoft.com/office/drawing/2014/main" id="{D55C0683-F33C-4AB8-A43C-A1CBB5D697AB}"/>
              </a:ext>
            </a:extLst>
          </p:cNvPr>
          <p:cNvSpPr txBox="1">
            <a:spLocks/>
          </p:cNvSpPr>
          <p:nvPr/>
        </p:nvSpPr>
        <p:spPr>
          <a:xfrm>
            <a:off x="1269999" y="4109027"/>
            <a:ext cx="8393545" cy="84639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int max = Integer.MIN_VALUE;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int min = Integer.MAX_VALUE;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for (int i = 0; i &lt; a.length; i++) {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if (a[i] &gt; max)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    max = a[i];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if (a[i] &lt; min)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    min = a[i];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}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System.out.println(min);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System.out.println(max);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nn-NO" dirty="0"/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nn-NO" dirty="0"/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 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Q. Change Deck to put the cards in rank order in the array.">
            <a:extLst>
              <a:ext uri="{FF2B5EF4-FFF2-40B4-BE49-F238E27FC236}">
                <a16:creationId xmlns:a16="http://schemas.microsoft.com/office/drawing/2014/main" id="{AC6F77A5-E1F0-450B-A0E4-E66BBA4E2ED4}"/>
              </a:ext>
            </a:extLst>
          </p:cNvPr>
          <p:cNvSpPr txBox="1">
            <a:spLocks/>
          </p:cNvSpPr>
          <p:nvPr/>
        </p:nvSpPr>
        <p:spPr>
          <a:xfrm>
            <a:off x="10523683" y="1697648"/>
            <a:ext cx="11795989" cy="2149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Q. </a:t>
            </a:r>
            <a:r>
              <a:rPr lang="en-US" dirty="0">
                <a:solidFill>
                  <a:schemeClr val="tx1"/>
                </a:solidFill>
              </a:rPr>
              <a:t>How do we find and report </a:t>
            </a:r>
            <a:r>
              <a:rPr lang="en-US" b="1" dirty="0">
                <a:solidFill>
                  <a:schemeClr val="tx1"/>
                </a:solidFill>
              </a:rPr>
              <a:t>index</a:t>
            </a:r>
            <a:r>
              <a:rPr lang="en-US" dirty="0">
                <a:solidFill>
                  <a:schemeClr val="tx1"/>
                </a:solidFill>
              </a:rPr>
              <a:t> of the min and max elements in an integer array?</a:t>
            </a:r>
          </a:p>
        </p:txBody>
      </p:sp>
      <p:sp>
        <p:nvSpPr>
          <p:cNvPr id="8" name="Q. Change Deck to put the cards in rank order in the array.">
            <a:extLst>
              <a:ext uri="{FF2B5EF4-FFF2-40B4-BE49-F238E27FC236}">
                <a16:creationId xmlns:a16="http://schemas.microsoft.com/office/drawing/2014/main" id="{2786BA99-ED01-4E8B-ACBC-4B9F93BC4AF1}"/>
              </a:ext>
            </a:extLst>
          </p:cNvPr>
          <p:cNvSpPr txBox="1">
            <a:spLocks/>
          </p:cNvSpPr>
          <p:nvPr/>
        </p:nvSpPr>
        <p:spPr>
          <a:xfrm>
            <a:off x="10523684" y="4109027"/>
            <a:ext cx="11795989" cy="84639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int max = Integer.MIN_VALUE;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int min = Integer.MAX_VALUE;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Int maxIndex = 0, minIndex=0;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for (int i = 0; i &lt; a.length; i++) {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if (a[i] &gt; max)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     {max = a[i];  maxIndex = i;}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if (a[i] &lt; min)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      { min = a[i];   minIndex = i;}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}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System.out.println(min);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System.out.println(max);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7BE04-8283-41C8-AD00-17BA443A7854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5.1g</a:t>
            </a:r>
          </a:p>
        </p:txBody>
      </p:sp>
    </p:spTree>
    <p:extLst>
      <p:ext uri="{BB962C8B-B14F-4D97-AF65-F5344CB8AC3E}">
        <p14:creationId xmlns:p14="http://schemas.microsoft.com/office/powerpoint/2010/main" val="27842680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op quiz 3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Examples. Manipulating 1D arrays</a:t>
            </a:r>
            <a:endParaRPr dirty="0"/>
          </a:p>
        </p:txBody>
      </p:sp>
      <p:sp>
        <p:nvSpPr>
          <p:cNvPr id="419" name="Q. Change Deck to put the cards in rank order in the array."/>
          <p:cNvSpPr txBox="1">
            <a:spLocks noGrp="1"/>
          </p:cNvSpPr>
          <p:nvPr>
            <p:ph type="body" sz="quarter" idx="1"/>
          </p:nvPr>
        </p:nvSpPr>
        <p:spPr>
          <a:xfrm>
            <a:off x="1269998" y="1604818"/>
            <a:ext cx="8393545" cy="214976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lang="en-US" dirty="0">
                <a:solidFill>
                  <a:srgbClr val="000000"/>
                </a:solidFill>
              </a:rPr>
              <a:t>How do find the average of numerical values in an integer array?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6" name="Q. Change Deck to put the cards in rank order in the array.">
            <a:extLst>
              <a:ext uri="{FF2B5EF4-FFF2-40B4-BE49-F238E27FC236}">
                <a16:creationId xmlns:a16="http://schemas.microsoft.com/office/drawing/2014/main" id="{D55C0683-F33C-4AB8-A43C-A1CBB5D697AB}"/>
              </a:ext>
            </a:extLst>
          </p:cNvPr>
          <p:cNvSpPr txBox="1">
            <a:spLocks/>
          </p:cNvSpPr>
          <p:nvPr/>
        </p:nvSpPr>
        <p:spPr>
          <a:xfrm>
            <a:off x="1269999" y="4109027"/>
            <a:ext cx="8393545" cy="75080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double sum = 0;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for (int i = 0; i &lt; a.length; i++) {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   sum += a[i]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}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System.out.println(sum/a.length);</a:t>
            </a:r>
          </a:p>
          <a:p>
            <a:pPr marL="10159" marR="10159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nn-NO" dirty="0"/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rgbClr val="005493"/>
                </a:solidFill>
              </a:rPr>
              <a:t>Q. </a:t>
            </a:r>
            <a:r>
              <a:rPr lang="en-US" sz="2800" dirty="0">
                <a:solidFill>
                  <a:schemeClr val="tx1"/>
                </a:solidFill>
              </a:rPr>
              <a:t>Why is sum declared to be double? 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rgbClr val="005493"/>
                </a:solidFill>
              </a:rPr>
              <a:t>A. </a:t>
            </a:r>
            <a:r>
              <a:rPr lang="en-US" sz="2800" dirty="0">
                <a:solidFill>
                  <a:schemeClr val="tx1"/>
                </a:solidFill>
              </a:rPr>
              <a:t>Otherwise sum/</a:t>
            </a:r>
            <a:r>
              <a:rPr lang="en-US" sz="2800" dirty="0" err="1">
                <a:solidFill>
                  <a:schemeClr val="tx1"/>
                </a:solidFill>
              </a:rPr>
              <a:t>a.length</a:t>
            </a:r>
            <a:r>
              <a:rPr lang="en-US" sz="2800" dirty="0">
                <a:solidFill>
                  <a:schemeClr val="tx1"/>
                </a:solidFill>
              </a:rPr>
              <a:t> is performed as an integer division? 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Q. Change Deck to put the cards in rank order in the array.">
            <a:extLst>
              <a:ext uri="{FF2B5EF4-FFF2-40B4-BE49-F238E27FC236}">
                <a16:creationId xmlns:a16="http://schemas.microsoft.com/office/drawing/2014/main" id="{AC6F77A5-E1F0-450B-A0E4-E66BBA4E2ED4}"/>
              </a:ext>
            </a:extLst>
          </p:cNvPr>
          <p:cNvSpPr txBox="1">
            <a:spLocks/>
          </p:cNvSpPr>
          <p:nvPr/>
        </p:nvSpPr>
        <p:spPr>
          <a:xfrm>
            <a:off x="10523683" y="1436032"/>
            <a:ext cx="11795989" cy="160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Q. </a:t>
            </a:r>
            <a:r>
              <a:rPr lang="en-US" dirty="0">
                <a:solidFill>
                  <a:schemeClr val="tx1"/>
                </a:solidFill>
              </a:rPr>
              <a:t>How do we exchange values of two elements in an integer array?</a:t>
            </a:r>
          </a:p>
        </p:txBody>
      </p:sp>
      <p:sp>
        <p:nvSpPr>
          <p:cNvPr id="8" name="Q. Change Deck to put the cards in rank order in the array.">
            <a:extLst>
              <a:ext uri="{FF2B5EF4-FFF2-40B4-BE49-F238E27FC236}">
                <a16:creationId xmlns:a16="http://schemas.microsoft.com/office/drawing/2014/main" id="{2786BA99-ED01-4E8B-ACBC-4B9F93BC4AF1}"/>
              </a:ext>
            </a:extLst>
          </p:cNvPr>
          <p:cNvSpPr txBox="1">
            <a:spLocks/>
          </p:cNvSpPr>
          <p:nvPr/>
        </p:nvSpPr>
        <p:spPr>
          <a:xfrm>
            <a:off x="10523684" y="3189565"/>
            <a:ext cx="11795989" cy="103085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nn-NO" dirty="0"/>
              <a:t>// exchange two values at indices i and j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if (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 &lt; 0 || 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 &gt;= </a:t>
            </a:r>
            <a:r>
              <a:rPr lang="en-US" sz="2800" dirty="0" err="1">
                <a:solidFill>
                  <a:schemeClr val="tx1"/>
                </a:solidFill>
              </a:rPr>
              <a:t>a.length</a:t>
            </a:r>
            <a:r>
              <a:rPr lang="en-US" sz="2800" dirty="0">
                <a:solidFill>
                  <a:schemeClr val="tx1"/>
                </a:solidFill>
              </a:rPr>
              <a:t>) {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     </a:t>
            </a:r>
            <a:r>
              <a:rPr lang="en-US" sz="2800" dirty="0" err="1">
                <a:solidFill>
                  <a:schemeClr val="tx1"/>
                </a:solidFill>
              </a:rPr>
              <a:t>System.out.println</a:t>
            </a:r>
            <a:r>
              <a:rPr lang="en-US" sz="2800" dirty="0">
                <a:solidFill>
                  <a:schemeClr val="tx1"/>
                </a:solidFill>
              </a:rPr>
              <a:t>(“Array index out of bounds”);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     return;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}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if (j &lt; 0 || j &gt;= </a:t>
            </a:r>
            <a:r>
              <a:rPr lang="en-US" sz="2800" dirty="0" err="1">
                <a:solidFill>
                  <a:schemeClr val="tx1"/>
                </a:solidFill>
              </a:rPr>
              <a:t>a.length</a:t>
            </a:r>
            <a:r>
              <a:rPr lang="en-US" sz="2800" dirty="0">
                <a:solidFill>
                  <a:schemeClr val="tx1"/>
                </a:solidFill>
              </a:rPr>
              <a:t>) {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     </a:t>
            </a:r>
            <a:r>
              <a:rPr lang="en-US" sz="2800" dirty="0" err="1">
                <a:solidFill>
                  <a:schemeClr val="tx1"/>
                </a:solidFill>
              </a:rPr>
              <a:t>System.out.println</a:t>
            </a:r>
            <a:r>
              <a:rPr lang="en-US" sz="2800" dirty="0">
                <a:solidFill>
                  <a:schemeClr val="tx1"/>
                </a:solidFill>
              </a:rPr>
              <a:t>(“Array index out of bounds”);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     return;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}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Int temp = a[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a[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] = a[j];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a[j] = </a:t>
            </a:r>
            <a:r>
              <a:rPr lang="en-US" sz="2800" dirty="0" err="1">
                <a:solidFill>
                  <a:schemeClr val="tx1"/>
                </a:solidFill>
              </a:rPr>
              <a:t>tmp</a:t>
            </a:r>
            <a:r>
              <a:rPr lang="en-US" sz="2800" dirty="0">
                <a:solidFill>
                  <a:schemeClr val="tx1"/>
                </a:solidFill>
              </a:rPr>
              <a:t>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7BE04-8283-41C8-AD00-17BA443A7854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5.1g</a:t>
            </a:r>
          </a:p>
        </p:txBody>
      </p:sp>
    </p:spTree>
    <p:extLst>
      <p:ext uri="{BB962C8B-B14F-4D97-AF65-F5344CB8AC3E}">
        <p14:creationId xmlns:p14="http://schemas.microsoft.com/office/powerpoint/2010/main" val="383853327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op quiz 3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Examples. Manipulating 1D arrays</a:t>
            </a:r>
            <a:endParaRPr dirty="0"/>
          </a:p>
        </p:txBody>
      </p:sp>
      <p:sp>
        <p:nvSpPr>
          <p:cNvPr id="419" name="Q. Change Deck to put the cards in rank order in the array."/>
          <p:cNvSpPr txBox="1">
            <a:spLocks noGrp="1"/>
          </p:cNvSpPr>
          <p:nvPr>
            <p:ph type="body" sz="quarter" idx="1"/>
          </p:nvPr>
        </p:nvSpPr>
        <p:spPr>
          <a:xfrm>
            <a:off x="1269998" y="1604818"/>
            <a:ext cx="8393545" cy="214976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lang="en-US" dirty="0">
                <a:solidFill>
                  <a:srgbClr val="000000"/>
                </a:solidFill>
              </a:rPr>
              <a:t>How to shift elements in an array to right?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6" name="Q. Change Deck to put the cards in rank order in the array.">
            <a:extLst>
              <a:ext uri="{FF2B5EF4-FFF2-40B4-BE49-F238E27FC236}">
                <a16:creationId xmlns:a16="http://schemas.microsoft.com/office/drawing/2014/main" id="{D55C0683-F33C-4AB8-A43C-A1CBB5D697AB}"/>
              </a:ext>
            </a:extLst>
          </p:cNvPr>
          <p:cNvSpPr txBox="1">
            <a:spLocks/>
          </p:cNvSpPr>
          <p:nvPr/>
        </p:nvSpPr>
        <p:spPr>
          <a:xfrm>
            <a:off x="1269998" y="4109028"/>
            <a:ext cx="8393545" cy="5852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for  (int </a:t>
            </a:r>
            <a:r>
              <a:rPr lang="en-US" dirty="0" err="1"/>
              <a:t>i</a:t>
            </a:r>
            <a:r>
              <a:rPr lang="en-US" dirty="0"/>
              <a:t> = a.length-1; </a:t>
            </a:r>
            <a:r>
              <a:rPr lang="en-US" dirty="0" err="1"/>
              <a:t>i</a:t>
            </a:r>
            <a:r>
              <a:rPr lang="en-US" dirty="0"/>
              <a:t>&gt;=1; </a:t>
            </a:r>
            <a:r>
              <a:rPr lang="en-US" dirty="0" err="1"/>
              <a:t>i</a:t>
            </a:r>
            <a:r>
              <a:rPr lang="en-US" dirty="0"/>
              <a:t>--) {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      a[</a:t>
            </a:r>
            <a:r>
              <a:rPr lang="en-US" dirty="0" err="1"/>
              <a:t>i</a:t>
            </a:r>
            <a:r>
              <a:rPr lang="en-US" dirty="0"/>
              <a:t>] = a[i-1];</a:t>
            </a:r>
            <a:endParaRPr lang="en-US" sz="3200" dirty="0">
              <a:solidFill>
                <a:schemeClr val="tx1"/>
              </a:solidFill>
            </a:endParaRP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rgbClr val="005493"/>
                </a:solidFill>
              </a:rPr>
              <a:t>Q. </a:t>
            </a:r>
            <a:r>
              <a:rPr lang="en-US" sz="2800" dirty="0">
                <a:solidFill>
                  <a:schemeClr val="tx1"/>
                </a:solidFill>
              </a:rPr>
              <a:t>What is the value of a[1] after the shift?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rgbClr val="005493"/>
                </a:solidFill>
              </a:rPr>
              <a:t>A. </a:t>
            </a:r>
            <a:r>
              <a:rPr lang="en-US" sz="2800" dirty="0">
                <a:solidFill>
                  <a:schemeClr val="tx1"/>
                </a:solidFill>
              </a:rPr>
              <a:t>It is the same as a[0]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7BE04-8283-41C8-AD00-17BA443A7854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5.1g</a:t>
            </a:r>
          </a:p>
        </p:txBody>
      </p:sp>
      <p:sp>
        <p:nvSpPr>
          <p:cNvPr id="10" name="Q. Change Deck to put the cards in rank order in the array.">
            <a:extLst>
              <a:ext uri="{FF2B5EF4-FFF2-40B4-BE49-F238E27FC236}">
                <a16:creationId xmlns:a16="http://schemas.microsoft.com/office/drawing/2014/main" id="{24099928-8164-4B90-B307-B3B54D795DB8}"/>
              </a:ext>
            </a:extLst>
          </p:cNvPr>
          <p:cNvSpPr txBox="1">
            <a:spLocks/>
          </p:cNvSpPr>
          <p:nvPr/>
        </p:nvSpPr>
        <p:spPr>
          <a:xfrm>
            <a:off x="10523686" y="1604818"/>
            <a:ext cx="10175005" cy="2149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Q. </a:t>
            </a:r>
            <a:r>
              <a:rPr lang="en-US" dirty="0"/>
              <a:t>How to shift elements in an array to left?</a:t>
            </a:r>
          </a:p>
        </p:txBody>
      </p:sp>
      <p:sp>
        <p:nvSpPr>
          <p:cNvPr id="11" name="Q. Change Deck to put the cards in rank order in the array.">
            <a:extLst>
              <a:ext uri="{FF2B5EF4-FFF2-40B4-BE49-F238E27FC236}">
                <a16:creationId xmlns:a16="http://schemas.microsoft.com/office/drawing/2014/main" id="{4602FF21-E364-4C51-A867-386E51D37DFA}"/>
              </a:ext>
            </a:extLst>
          </p:cNvPr>
          <p:cNvSpPr txBox="1">
            <a:spLocks/>
          </p:cNvSpPr>
          <p:nvPr/>
        </p:nvSpPr>
        <p:spPr>
          <a:xfrm>
            <a:off x="10523686" y="4109028"/>
            <a:ext cx="10175005" cy="5852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for 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a.length-1;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      a[</a:t>
            </a:r>
            <a:r>
              <a:rPr lang="en-US" dirty="0" err="1"/>
              <a:t>i</a:t>
            </a:r>
            <a:r>
              <a:rPr lang="en-US" dirty="0"/>
              <a:t>] = a[i+1];</a:t>
            </a:r>
            <a:endParaRPr lang="en-US" sz="3200" dirty="0">
              <a:solidFill>
                <a:schemeClr val="tx1"/>
              </a:solidFill>
            </a:endParaRP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rgbClr val="005493"/>
                </a:solidFill>
              </a:rPr>
              <a:t>Q. </a:t>
            </a:r>
            <a:r>
              <a:rPr lang="en-US" sz="2800" dirty="0">
                <a:solidFill>
                  <a:schemeClr val="tx1"/>
                </a:solidFill>
              </a:rPr>
              <a:t>Which element of the original array is lost after the shift?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800" dirty="0">
                <a:solidFill>
                  <a:srgbClr val="005493"/>
                </a:solidFill>
              </a:rPr>
              <a:t>A. </a:t>
            </a:r>
            <a:r>
              <a:rPr lang="en-US" sz="2800" dirty="0">
                <a:solidFill>
                  <a:schemeClr val="tx1"/>
                </a:solidFill>
              </a:rPr>
              <a:t>a[0] is lost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025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op quiz 3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Examples. Manipulating 1D arrays</a:t>
            </a:r>
            <a:endParaRPr dirty="0"/>
          </a:p>
        </p:txBody>
      </p:sp>
      <p:sp>
        <p:nvSpPr>
          <p:cNvPr id="419" name="Q. Change Deck to put the cards in rank order in the array."/>
          <p:cNvSpPr txBox="1">
            <a:spLocks noGrp="1"/>
          </p:cNvSpPr>
          <p:nvPr>
            <p:ph type="body" sz="quarter" idx="1"/>
          </p:nvPr>
        </p:nvSpPr>
        <p:spPr>
          <a:xfrm>
            <a:off x="1269998" y="1604818"/>
            <a:ext cx="8393545" cy="214976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lang="en-US" dirty="0">
                <a:solidFill>
                  <a:srgbClr val="000000"/>
                </a:solidFill>
              </a:rPr>
              <a:t>How do remove negative integers from an array and replace them with 0?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6" name="Q. Change Deck to put the cards in rank order in the array.">
            <a:extLst>
              <a:ext uri="{FF2B5EF4-FFF2-40B4-BE49-F238E27FC236}">
                <a16:creationId xmlns:a16="http://schemas.microsoft.com/office/drawing/2014/main" id="{D55C0683-F33C-4AB8-A43C-A1CBB5D697AB}"/>
              </a:ext>
            </a:extLst>
          </p:cNvPr>
          <p:cNvSpPr txBox="1">
            <a:spLocks/>
          </p:cNvSpPr>
          <p:nvPr/>
        </p:nvSpPr>
        <p:spPr>
          <a:xfrm>
            <a:off x="1269998" y="4109028"/>
            <a:ext cx="8393545" cy="5852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for 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a.length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   if  (a[</a:t>
            </a:r>
            <a:r>
              <a:rPr lang="en-US" dirty="0" err="1"/>
              <a:t>i</a:t>
            </a:r>
            <a:r>
              <a:rPr lang="en-US" dirty="0"/>
              <a:t>] &lt; 0) </a:t>
            </a:r>
          </a:p>
          <a:p>
            <a:pPr marL="10159" marR="10159">
              <a:lnSpc>
                <a:spcPct val="1000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3200" dirty="0">
                <a:solidFill>
                  <a:schemeClr val="tx1"/>
                </a:solidFill>
              </a:rPr>
              <a:t>      a[</a:t>
            </a:r>
            <a:r>
              <a:rPr lang="en-US" sz="3200" dirty="0" err="1">
                <a:solidFill>
                  <a:schemeClr val="tx1"/>
                </a:solidFill>
              </a:rPr>
              <a:t>i</a:t>
            </a:r>
            <a:r>
              <a:rPr lang="en-US" sz="3200" dirty="0">
                <a:solidFill>
                  <a:schemeClr val="tx1"/>
                </a:solidFill>
              </a:rPr>
              <a:t>] = 0;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7BE04-8283-41C8-AD00-17BA443A7854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5.1g</a:t>
            </a:r>
          </a:p>
        </p:txBody>
      </p:sp>
      <p:sp>
        <p:nvSpPr>
          <p:cNvPr id="10" name="Q. Change Deck to put the cards in rank order in the array.">
            <a:extLst>
              <a:ext uri="{FF2B5EF4-FFF2-40B4-BE49-F238E27FC236}">
                <a16:creationId xmlns:a16="http://schemas.microsoft.com/office/drawing/2014/main" id="{24099928-8164-4B90-B307-B3B54D795DB8}"/>
              </a:ext>
            </a:extLst>
          </p:cNvPr>
          <p:cNvSpPr txBox="1">
            <a:spLocks/>
          </p:cNvSpPr>
          <p:nvPr/>
        </p:nvSpPr>
        <p:spPr>
          <a:xfrm>
            <a:off x="10523686" y="1604818"/>
            <a:ext cx="10175005" cy="21497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Q. </a:t>
            </a:r>
            <a:r>
              <a:rPr lang="en-US" dirty="0">
                <a:solidFill>
                  <a:schemeClr val="tx1"/>
                </a:solidFill>
              </a:rPr>
              <a:t>How do remove duplicate values from an array and replace them with 0’s?</a:t>
            </a:r>
          </a:p>
        </p:txBody>
      </p:sp>
      <p:sp>
        <p:nvSpPr>
          <p:cNvPr id="11" name="Q. Change Deck to put the cards in rank order in the array.">
            <a:extLst>
              <a:ext uri="{FF2B5EF4-FFF2-40B4-BE49-F238E27FC236}">
                <a16:creationId xmlns:a16="http://schemas.microsoft.com/office/drawing/2014/main" id="{4602FF21-E364-4C51-A867-386E51D37DFA}"/>
              </a:ext>
            </a:extLst>
          </p:cNvPr>
          <p:cNvSpPr txBox="1">
            <a:spLocks/>
          </p:cNvSpPr>
          <p:nvPr/>
        </p:nvSpPr>
        <p:spPr>
          <a:xfrm>
            <a:off x="10523686" y="4109028"/>
            <a:ext cx="10175005" cy="75287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 err="1">
                <a:solidFill>
                  <a:schemeClr val="tx1"/>
                </a:solidFill>
              </a:rPr>
              <a:t>Arrays.sort</a:t>
            </a:r>
            <a:r>
              <a:rPr lang="en-US" sz="2400" dirty="0">
                <a:solidFill>
                  <a:schemeClr val="tx1"/>
                </a:solidFill>
              </a:rPr>
              <a:t>(a);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for (int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=0;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 &lt; </a:t>
            </a:r>
            <a:r>
              <a:rPr lang="en-US" sz="2400" dirty="0" err="1">
                <a:solidFill>
                  <a:schemeClr val="tx1"/>
                </a:solidFill>
              </a:rPr>
              <a:t>a.length</a:t>
            </a:r>
            <a:r>
              <a:rPr lang="en-US" sz="2400" dirty="0">
                <a:solidFill>
                  <a:schemeClr val="tx1"/>
                </a:solidFill>
              </a:rPr>
              <a:t> ;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++) {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     int j = i+1;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     while (j &lt; </a:t>
            </a:r>
            <a:r>
              <a:rPr lang="en-US" sz="2400" dirty="0" err="1">
                <a:solidFill>
                  <a:schemeClr val="tx1"/>
                </a:solidFill>
              </a:rPr>
              <a:t>a.length</a:t>
            </a:r>
            <a:r>
              <a:rPr lang="en-US" sz="2400" dirty="0">
                <a:solidFill>
                  <a:schemeClr val="tx1"/>
                </a:solidFill>
              </a:rPr>
              <a:t> &amp;&amp; a[j] == a[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])  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           { a[j] = 0; </a:t>
            </a:r>
            <a:r>
              <a:rPr lang="en-US" sz="2400" dirty="0" err="1">
                <a:solidFill>
                  <a:schemeClr val="tx1"/>
                </a:solidFill>
              </a:rPr>
              <a:t>j++</a:t>
            </a:r>
            <a:r>
              <a:rPr lang="en-US" sz="2400" dirty="0">
                <a:solidFill>
                  <a:schemeClr val="tx1"/>
                </a:solidFill>
              </a:rPr>
              <a:t>;}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     if (j == </a:t>
            </a:r>
            <a:r>
              <a:rPr lang="en-US" sz="2400" dirty="0" err="1">
                <a:solidFill>
                  <a:schemeClr val="tx1"/>
                </a:solidFill>
              </a:rPr>
              <a:t>a.length</a:t>
            </a:r>
            <a:r>
              <a:rPr lang="en-US" sz="2400" dirty="0">
                <a:solidFill>
                  <a:schemeClr val="tx1"/>
                </a:solidFill>
              </a:rPr>
              <a:t>)  break;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    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 = j;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}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     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           </a:t>
            </a: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hangingPunct="1">
              <a:defRPr>
                <a:solidFill>
                  <a:srgbClr val="005493"/>
                </a:solidFill>
              </a:defRPr>
            </a:pPr>
            <a:endParaRPr lang="en-US" sz="2400" dirty="0">
              <a:solidFill>
                <a:schemeClr val="tx1"/>
              </a:solidFill>
            </a:endParaRPr>
          </a:p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24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453331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3.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  <a:r>
              <a:rPr dirty="0"/>
              <a:t>. Arrays</a:t>
            </a:r>
          </a:p>
        </p:txBody>
      </p:sp>
      <p:sp>
        <p:nvSpPr>
          <p:cNvPr id="128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The first data structure</a:t>
            </a:r>
            <a:endParaRPr dirty="0">
              <a:solidFill>
                <a:schemeClr val="bg2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Declare, create and initialize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Memory representation and allocation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Array bounds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Examples of</a:t>
            </a:r>
            <a:r>
              <a:rPr dirty="0">
                <a:solidFill>
                  <a:schemeClr val="bg2"/>
                </a:solidFill>
              </a:rPr>
              <a:t> array-processing code</a:t>
            </a:r>
            <a:endParaRPr lang="en-US" dirty="0">
              <a:solidFill>
                <a:schemeClr val="bg2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Example: Playing Cards</a:t>
            </a:r>
            <a:endParaRPr dirty="0">
              <a:solidFill>
                <a:schemeClr val="tx1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Two-dimensional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29616556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op quiz 1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Example of array use: create a deck of cards</a:t>
            </a:r>
            <a:endParaRPr dirty="0"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8" name="Define three arrays…">
            <a:extLst>
              <a:ext uri="{FF2B5EF4-FFF2-40B4-BE49-F238E27FC236}">
                <a16:creationId xmlns:a16="http://schemas.microsoft.com/office/drawing/2014/main" id="{8E394C94-F45E-49B3-91D4-83A0383E13C4}"/>
              </a:ext>
            </a:extLst>
          </p:cNvPr>
          <p:cNvSpPr txBox="1"/>
          <p:nvPr/>
        </p:nvSpPr>
        <p:spPr>
          <a:xfrm>
            <a:off x="1397000" y="1981200"/>
            <a:ext cx="5295900" cy="3619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50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Define three arrays</a:t>
            </a:r>
          </a:p>
          <a:p>
            <a:pPr marL="392079" lvl="1" indent="-303179" defTabSz="647700">
              <a:lnSpc>
                <a:spcPts val="50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Ranks.</a:t>
            </a:r>
          </a:p>
          <a:p>
            <a:pPr marL="392079" lvl="1" indent="-303179" defTabSz="647700">
              <a:lnSpc>
                <a:spcPts val="50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Suits. </a:t>
            </a:r>
          </a:p>
          <a:p>
            <a:pPr marL="392079" lvl="1" indent="-303179" defTabSz="647700">
              <a:lnSpc>
                <a:spcPts val="50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Full deck. </a:t>
            </a:r>
          </a:p>
        </p:txBody>
      </p:sp>
      <p:sp>
        <p:nvSpPr>
          <p:cNvPr id="9" name="Use nested for loops to put all the cards in the deck.">
            <a:extLst>
              <a:ext uri="{FF2B5EF4-FFF2-40B4-BE49-F238E27FC236}">
                <a16:creationId xmlns:a16="http://schemas.microsoft.com/office/drawing/2014/main" id="{62EDDAFE-632F-476B-8659-5B767244A554}"/>
              </a:ext>
            </a:extLst>
          </p:cNvPr>
          <p:cNvSpPr txBox="1"/>
          <p:nvPr/>
        </p:nvSpPr>
        <p:spPr>
          <a:xfrm>
            <a:off x="1397000" y="6172200"/>
            <a:ext cx="12700000" cy="1130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50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Use nested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loops to put all the cards in the deck.</a:t>
            </a:r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C66BDEDD-C607-4042-BF2F-6A19030B1227}"/>
              </a:ext>
            </a:extLst>
          </p:cNvPr>
          <p:cNvGraphicFramePr/>
          <p:nvPr/>
        </p:nvGraphicFramePr>
        <p:xfrm>
          <a:off x="5243668" y="11681221"/>
          <a:ext cx="17678386" cy="117303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803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493580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...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Q♣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K♣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A♣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2♦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3♦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4♦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5♦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6♦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7♦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8♦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9♦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 dirty="0">
                          <a:sym typeface="Lucida Sans"/>
                        </a:rPr>
                        <a:t>...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" name="Group">
            <a:extLst>
              <a:ext uri="{FF2B5EF4-FFF2-40B4-BE49-F238E27FC236}">
                <a16:creationId xmlns:a16="http://schemas.microsoft.com/office/drawing/2014/main" id="{DF614F47-F57A-4686-A90B-349C4A43E0A3}"/>
              </a:ext>
            </a:extLst>
          </p:cNvPr>
          <p:cNvGrpSpPr/>
          <p:nvPr/>
        </p:nvGrpSpPr>
        <p:grpSpPr>
          <a:xfrm>
            <a:off x="6973377" y="3933279"/>
            <a:ext cx="15704270" cy="5446082"/>
            <a:chOff x="81830" y="639533"/>
            <a:chExt cx="15704270" cy="5446081"/>
          </a:xfrm>
        </p:grpSpPr>
        <p:sp>
          <p:nvSpPr>
            <p:cNvPr id="12" name="String[] suit = { &quot;♣&quot;, &quot;♦&quot;, &quot;♥&quot;, &quot;♠&quot; };">
              <a:extLst>
                <a:ext uri="{FF2B5EF4-FFF2-40B4-BE49-F238E27FC236}">
                  <a16:creationId xmlns:a16="http://schemas.microsoft.com/office/drawing/2014/main" id="{21554079-4054-42E7-94B6-1139B27BF038}"/>
                </a:ext>
              </a:extLst>
            </p:cNvPr>
            <p:cNvSpPr/>
            <p:nvPr/>
          </p:nvSpPr>
          <p:spPr>
            <a:xfrm>
              <a:off x="81830" y="639533"/>
              <a:ext cx="8877300" cy="7747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0159" marR="10159" defTabSz="647700">
                <a:lnSpc>
                  <a:spcPts val="35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24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String[] suit = { "♣", "</a:t>
              </a:r>
              <a:r>
                <a:rPr dirty="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♦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", "</a:t>
              </a:r>
              <a:r>
                <a:rPr dirty="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♥</a:t>
              </a:r>
              <a:r>
                <a:rPr dirty="0">
                  <a:uFill>
                    <a:solidFill>
                      <a:srgbClr val="007DD7"/>
                    </a:solidFill>
                  </a:uFill>
                </a:rPr>
                <a:t>", "♠" };</a:t>
              </a:r>
            </a:p>
          </p:txBody>
        </p:sp>
        <p:graphicFrame>
          <p:nvGraphicFramePr>
            <p:cNvPr id="13" name="Table">
              <a:extLst>
                <a:ext uri="{FF2B5EF4-FFF2-40B4-BE49-F238E27FC236}">
                  <a16:creationId xmlns:a16="http://schemas.microsoft.com/office/drawing/2014/main" id="{D75E9255-62C7-46B1-ACC8-7D7E8A3985BE}"/>
                </a:ext>
              </a:extLst>
            </p:cNvPr>
            <p:cNvGraphicFramePr/>
            <p:nvPr/>
          </p:nvGraphicFramePr>
          <p:xfrm>
            <a:off x="12560300" y="4917215"/>
            <a:ext cx="3225800" cy="1168399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8064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064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064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064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491632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7676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♣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olidFill>
                              <a:srgbClr val="8D3124"/>
                            </a:solidFill>
                            <a:sym typeface="Lucida Sans"/>
                          </a:rPr>
                          <a:t>♦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10159" marR="10159" algn="ctr" defTabSz="647700">
                          <a:lnSpc>
                            <a:spcPts val="3500"/>
                          </a:lnSpc>
                          <a:tabLst>
                            <a:tab pos="1511300" algn="l"/>
                          </a:tabLst>
                          <a:defRPr sz="2400">
                            <a:solidFill>
                              <a:srgbClr val="8D3124"/>
                            </a:solidFill>
                            <a:uFill>
                              <a:solidFill>
                                <a:srgbClr val="8D3124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defRPr>
                        </a:pPr>
                        <a:r>
                          <a:t>♥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10159" marR="10159" algn="ctr" defTabSz="647700">
                          <a:lnSpc>
                            <a:spcPts val="3500"/>
                          </a:lnSpc>
                          <a:tabLst>
                            <a:tab pos="1511300" algn="l"/>
                          </a:tabLst>
                          <a:defRPr sz="2400">
                            <a:uFill>
                              <a:solidFill>
                                <a:srgbClr val="000112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defRPr>
                        </a:pPr>
                        <a:r>
                          <a:rPr>
                            <a:uFill>
                              <a:solidFill>
                                <a:srgbClr val="007DD7"/>
                              </a:solidFill>
                            </a:uFill>
                          </a:rPr>
                          <a:t>♠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14" name="suit">
              <a:extLst>
                <a:ext uri="{FF2B5EF4-FFF2-40B4-BE49-F238E27FC236}">
                  <a16:creationId xmlns:a16="http://schemas.microsoft.com/office/drawing/2014/main" id="{033ECB99-11C5-40C9-AEF7-4F8187A67C4B}"/>
                </a:ext>
              </a:extLst>
            </p:cNvPr>
            <p:cNvSpPr txBox="1"/>
            <p:nvPr/>
          </p:nvSpPr>
          <p:spPr>
            <a:xfrm>
              <a:off x="11531600" y="5537200"/>
              <a:ext cx="598776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defTabSz="647700">
                <a:lnSpc>
                  <a:spcPts val="35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2400">
                  <a:uFill>
                    <a:solidFill>
                      <a:srgbClr val="007DD7"/>
                    </a:solidFill>
                  </a:uFill>
                </a:defRPr>
              </a:lvl1pPr>
            </a:lstStyle>
            <a:p>
              <a:pPr>
                <a:defRPr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suit</a:t>
              </a:r>
            </a:p>
          </p:txBody>
        </p:sp>
      </p:grpSp>
      <p:grpSp>
        <p:nvGrpSpPr>
          <p:cNvPr id="15" name="Group">
            <a:extLst>
              <a:ext uri="{FF2B5EF4-FFF2-40B4-BE49-F238E27FC236}">
                <a16:creationId xmlns:a16="http://schemas.microsoft.com/office/drawing/2014/main" id="{2F045430-4E37-49AA-AA2B-F6967856BC93}"/>
              </a:ext>
            </a:extLst>
          </p:cNvPr>
          <p:cNvGrpSpPr/>
          <p:nvPr/>
        </p:nvGrpSpPr>
        <p:grpSpPr>
          <a:xfrm>
            <a:off x="6973377" y="3024188"/>
            <a:ext cx="15912015" cy="8052527"/>
            <a:chOff x="-58189" y="703263"/>
            <a:chExt cx="15912014" cy="8052526"/>
          </a:xfrm>
        </p:grpSpPr>
        <p:sp>
          <p:nvSpPr>
            <p:cNvPr id="16" name="String[] rank = {&quot;2&quot;, &quot;3&quot;, &quot;4&quot;, &quot;5&quot;, &quot;6&quot;, &quot;7&quot;, &quot;8&quot;, &quot;9&quot;, &quot;10&quot;, &quot;J&quot;, &quot;Q&quot;, &quot;K&quot;, &quot;A&quot; };">
              <a:extLst>
                <a:ext uri="{FF2B5EF4-FFF2-40B4-BE49-F238E27FC236}">
                  <a16:creationId xmlns:a16="http://schemas.microsoft.com/office/drawing/2014/main" id="{22C8AACF-8376-4359-8D31-2C14256DBE63}"/>
                </a:ext>
              </a:extLst>
            </p:cNvPr>
            <p:cNvSpPr/>
            <p:nvPr/>
          </p:nvSpPr>
          <p:spPr>
            <a:xfrm>
              <a:off x="-58189" y="703263"/>
              <a:ext cx="15862300" cy="7747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>
              <a:lvl1pPr marL="10159" marR="10159" defTabSz="647700">
                <a:lnSpc>
                  <a:spcPts val="35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2400">
                  <a:uFill>
                    <a:solidFill>
                      <a:srgbClr val="007DD7"/>
                    </a:solidFill>
                  </a:uFill>
                </a:defRPr>
              </a:lvl1pPr>
            </a:lstStyle>
            <a:p>
              <a:pPr>
                <a:defRPr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String[] rank = {"2", "3", "4", "5", "6", "7", "8", "9", "10", "J", "Q", "K", "A" };    </a:t>
              </a:r>
            </a:p>
          </p:txBody>
        </p:sp>
        <p:graphicFrame>
          <p:nvGraphicFramePr>
            <p:cNvPr id="17" name="Table">
              <a:extLst>
                <a:ext uri="{FF2B5EF4-FFF2-40B4-BE49-F238E27FC236}">
                  <a16:creationId xmlns:a16="http://schemas.microsoft.com/office/drawing/2014/main" id="{FFAA48A8-B92D-4652-B8A7-FFDB86AE5B8C}"/>
                </a:ext>
              </a:extLst>
            </p:cNvPr>
            <p:cNvGraphicFramePr/>
            <p:nvPr/>
          </p:nvGraphicFramePr>
          <p:xfrm>
            <a:off x="5376333" y="7587390"/>
            <a:ext cx="10477492" cy="1168399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805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</a:tblGrid>
                <a:tr h="491632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4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5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6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7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8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9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12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7676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4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5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6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7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8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9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J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Q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K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18" name="rank">
              <a:extLst>
                <a:ext uri="{FF2B5EF4-FFF2-40B4-BE49-F238E27FC236}">
                  <a16:creationId xmlns:a16="http://schemas.microsoft.com/office/drawing/2014/main" id="{54B32B1B-74DC-400D-A624-FB04A0900867}"/>
                </a:ext>
              </a:extLst>
            </p:cNvPr>
            <p:cNvSpPr txBox="1"/>
            <p:nvPr/>
          </p:nvSpPr>
          <p:spPr>
            <a:xfrm>
              <a:off x="4347633" y="8207375"/>
              <a:ext cx="717392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defTabSz="647700">
                <a:lnSpc>
                  <a:spcPts val="35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2400">
                  <a:uFill>
                    <a:solidFill>
                      <a:srgbClr val="007DD7"/>
                    </a:solidFill>
                  </a:uFill>
                </a:defRPr>
              </a:lvl1pPr>
            </a:lstStyle>
            <a:p>
              <a:pPr>
                <a:defRPr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rank</a:t>
              </a:r>
            </a:p>
          </p:txBody>
        </p:sp>
      </p:grpSp>
      <p:sp>
        <p:nvSpPr>
          <p:cNvPr id="19" name="for (int j = 0; j &lt; 4; j++)…">
            <a:extLst>
              <a:ext uri="{FF2B5EF4-FFF2-40B4-BE49-F238E27FC236}">
                <a16:creationId xmlns:a16="http://schemas.microsoft.com/office/drawing/2014/main" id="{AC5FA206-C6C3-4F1E-AD9C-55E9CA1E5AC0}"/>
              </a:ext>
            </a:extLst>
          </p:cNvPr>
          <p:cNvSpPr/>
          <p:nvPr/>
        </p:nvSpPr>
        <p:spPr>
          <a:xfrm>
            <a:off x="2027766" y="7667625"/>
            <a:ext cx="9474201" cy="233172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for (int j = 0; j &lt; 4; j++)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   for (int i = 0; i &lt; 13; i++)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t>      deck[i + 13*j] = rank[i] + suit[j];</a:t>
            </a:r>
          </a:p>
        </p:txBody>
      </p:sp>
      <p:pic>
        <p:nvPicPr>
          <p:cNvPr id="20" name="CARDSBIC809_red.tiff" descr="CARDSBIC809_red.tiff">
            <a:extLst>
              <a:ext uri="{FF2B5EF4-FFF2-40B4-BE49-F238E27FC236}">
                <a16:creationId xmlns:a16="http://schemas.microsoft.com/office/drawing/2014/main" id="{588C8EF4-8A3A-46D2-A5F5-5A76E1FF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9" t="7499" r="250" b="7000"/>
          <a:stretch>
            <a:fillRect/>
          </a:stretch>
        </p:blipFill>
        <p:spPr>
          <a:xfrm>
            <a:off x="18529300" y="3594100"/>
            <a:ext cx="3949700" cy="34547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" name="Group">
            <a:extLst>
              <a:ext uri="{FF2B5EF4-FFF2-40B4-BE49-F238E27FC236}">
                <a16:creationId xmlns:a16="http://schemas.microsoft.com/office/drawing/2014/main" id="{EF39D65C-425D-41E6-A9C4-CC64945DF671}"/>
              </a:ext>
            </a:extLst>
          </p:cNvPr>
          <p:cNvGrpSpPr/>
          <p:nvPr/>
        </p:nvGrpSpPr>
        <p:grpSpPr>
          <a:xfrm>
            <a:off x="4668476" y="7907005"/>
            <a:ext cx="11703378" cy="1371602"/>
            <a:chOff x="-1802174" y="347893"/>
            <a:chExt cx="11703377" cy="1371601"/>
          </a:xfrm>
        </p:grpSpPr>
        <p:sp>
          <p:nvSpPr>
            <p:cNvPr id="22" name="Line">
              <a:extLst>
                <a:ext uri="{FF2B5EF4-FFF2-40B4-BE49-F238E27FC236}">
                  <a16:creationId xmlns:a16="http://schemas.microsoft.com/office/drawing/2014/main" id="{80D24DC7-C596-49A4-84B7-02DF54BBC633}"/>
                </a:ext>
              </a:extLst>
            </p:cNvPr>
            <p:cNvSpPr/>
            <p:nvPr/>
          </p:nvSpPr>
          <p:spPr>
            <a:xfrm flipH="1">
              <a:off x="-79215" y="866510"/>
              <a:ext cx="1413207" cy="381332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grpSp>
          <p:nvGrpSpPr>
            <p:cNvPr id="23" name="Group">
              <a:extLst>
                <a:ext uri="{FF2B5EF4-FFF2-40B4-BE49-F238E27FC236}">
                  <a16:creationId xmlns:a16="http://schemas.microsoft.com/office/drawing/2014/main" id="{5996E594-F26F-4144-8347-865ED0494DBA}"/>
                </a:ext>
              </a:extLst>
            </p:cNvPr>
            <p:cNvGrpSpPr/>
            <p:nvPr/>
          </p:nvGrpSpPr>
          <p:grpSpPr>
            <a:xfrm>
              <a:off x="-1802174" y="347893"/>
              <a:ext cx="11703377" cy="1371601"/>
              <a:chOff x="-1802174" y="347893"/>
              <a:chExt cx="11703376" cy="1371600"/>
            </a:xfrm>
          </p:grpSpPr>
          <p:grpSp>
            <p:nvGrpSpPr>
              <p:cNvPr id="24" name="Group">
                <a:extLst>
                  <a:ext uri="{FF2B5EF4-FFF2-40B4-BE49-F238E27FC236}">
                    <a16:creationId xmlns:a16="http://schemas.microsoft.com/office/drawing/2014/main" id="{7489F94B-F2D2-4E5F-B55D-72C2E6C5C6C5}"/>
                  </a:ext>
                </a:extLst>
              </p:cNvPr>
              <p:cNvGrpSpPr/>
              <p:nvPr/>
            </p:nvGrpSpPr>
            <p:grpSpPr>
              <a:xfrm>
                <a:off x="-231614" y="347893"/>
                <a:ext cx="10132816" cy="1371600"/>
                <a:chOff x="-1982295" y="347893"/>
                <a:chExt cx="10132814" cy="1371600"/>
              </a:xfrm>
            </p:grpSpPr>
            <p:sp>
              <p:nvSpPr>
                <p:cNvPr id="27" name="better style to use  rank.length and suit.length…">
                  <a:extLst>
                    <a:ext uri="{FF2B5EF4-FFF2-40B4-BE49-F238E27FC236}">
                      <a16:creationId xmlns:a16="http://schemas.microsoft.com/office/drawing/2014/main" id="{F33FD02A-B0D2-45D4-A947-B68CC04EA5F1}"/>
                    </a:ext>
                  </a:extLst>
                </p:cNvPr>
                <p:cNvSpPr txBox="1"/>
                <p:nvPr/>
              </p:nvSpPr>
              <p:spPr>
                <a:xfrm>
                  <a:off x="-400005" y="347893"/>
                  <a:ext cx="8550524" cy="13716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152400" tIns="152400" rIns="152400" bIns="152400" numCol="1" anchor="t">
                  <a:noAutofit/>
                </a:bodyPr>
                <a:lstStyle/>
                <a:p>
                  <a:pPr marL="81280" marR="81280" defTabSz="647700">
                    <a:lnSpc>
                      <a:spcPct val="110000"/>
                    </a:lnSpc>
                    <a:spcBef>
                      <a:spcPts val="100"/>
                    </a:spcBef>
                    <a:buClr>
                      <a:srgbClr val="606060"/>
                    </a:buClr>
                    <a:buFont typeface="Comic Sans MS"/>
                    <a:tabLst>
                      <a:tab pos="1155700" algn="l"/>
                    </a:tabLst>
                    <a:defRPr sz="2400">
                      <a:solidFill>
                        <a:srgbClr val="005493"/>
                      </a:solidFill>
                      <a:uFill>
                        <a:solidFill>
                          <a:srgbClr val="005493"/>
                        </a:solidFill>
                      </a:uFill>
                      <a:latin typeface="Lucida Sans"/>
                      <a:ea typeface="Lucida Sans"/>
                      <a:cs typeface="Lucida Sans"/>
                      <a:sym typeface="Lucida Sans"/>
                    </a:defRPr>
                  </a:pPr>
                  <a:r>
                    <a:rPr dirty="0"/>
                    <a:t>better style to use  </a:t>
                  </a:r>
                  <a:r>
                    <a:rPr dirty="0" err="1">
                      <a:latin typeface="Helvetica"/>
                      <a:ea typeface="Helvetica"/>
                      <a:cs typeface="Helvetica"/>
                      <a:sym typeface="Helvetica"/>
                    </a:rPr>
                    <a:t>rank.length</a:t>
                  </a:r>
                  <a:r>
                    <a:rPr dirty="0"/>
                    <a:t> and </a:t>
                  </a:r>
                  <a:r>
                    <a:rPr dirty="0" err="1">
                      <a:latin typeface="Helvetica"/>
                      <a:ea typeface="Helvetica"/>
                      <a:cs typeface="Helvetica"/>
                      <a:sym typeface="Helvetica"/>
                    </a:rPr>
                    <a:t>suit.length</a:t>
                  </a:r>
                  <a:endParaRPr dirty="0">
                    <a:latin typeface="Helvetica"/>
                    <a:ea typeface="Helvetica"/>
                    <a:cs typeface="Helvetica"/>
                    <a:sym typeface="Helvetica"/>
                  </a:endParaRPr>
                </a:p>
                <a:p>
                  <a:pPr marL="81280" marR="81280" defTabSz="647700">
                    <a:lnSpc>
                      <a:spcPct val="110000"/>
                    </a:lnSpc>
                    <a:spcBef>
                      <a:spcPts val="100"/>
                    </a:spcBef>
                    <a:buClr>
                      <a:srgbClr val="606060"/>
                    </a:buClr>
                    <a:buFont typeface="Comic Sans MS"/>
                    <a:tabLst>
                      <a:tab pos="1155700" algn="l"/>
                    </a:tabLst>
                    <a:defRPr sz="2400">
                      <a:solidFill>
                        <a:srgbClr val="005493"/>
                      </a:solidFill>
                      <a:uFill>
                        <a:solidFill>
                          <a:srgbClr val="005493"/>
                        </a:solidFill>
                      </a:uFill>
                      <a:latin typeface="Lucida Sans"/>
                      <a:ea typeface="Lucida Sans"/>
                      <a:cs typeface="Lucida Sans"/>
                      <a:sym typeface="Lucida Sans"/>
                    </a:defRPr>
                  </a:pPr>
                  <a:r>
                    <a:rPr dirty="0"/>
                    <a:t>clearer in lecture to use 4 and 13</a:t>
                  </a:r>
                </a:p>
              </p:txBody>
            </p:sp>
            <p:sp>
              <p:nvSpPr>
                <p:cNvPr id="28" name="Line">
                  <a:extLst>
                    <a:ext uri="{FF2B5EF4-FFF2-40B4-BE49-F238E27FC236}">
                      <a16:creationId xmlns:a16="http://schemas.microsoft.com/office/drawing/2014/main" id="{AF3FD82C-5B43-4908-82C6-4E4E85F2368C}"/>
                    </a:ext>
                  </a:extLst>
                </p:cNvPr>
                <p:cNvSpPr/>
                <p:nvPr/>
              </p:nvSpPr>
              <p:spPr>
                <a:xfrm flipH="1">
                  <a:off x="-1982295" y="743611"/>
                  <a:ext cx="1600928" cy="202407"/>
                </a:xfrm>
                <a:prstGeom prst="line">
                  <a:avLst/>
                </a:prstGeom>
                <a:noFill/>
                <a:ln w="38100" cap="flat">
                  <a:solidFill>
                    <a:srgbClr val="005493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5" name="Circle">
                <a:extLst>
                  <a:ext uri="{FF2B5EF4-FFF2-40B4-BE49-F238E27FC236}">
                    <a16:creationId xmlns:a16="http://schemas.microsoft.com/office/drawing/2014/main" id="{63B47234-9706-4E82-85EB-7676A42F3371}"/>
                  </a:ext>
                </a:extLst>
              </p:cNvPr>
              <p:cNvSpPr/>
              <p:nvPr/>
            </p:nvSpPr>
            <p:spPr>
              <a:xfrm>
                <a:off x="-1802174" y="459260"/>
                <a:ext cx="596900" cy="596901"/>
              </a:xfrm>
              <a:prstGeom prst="ellipse">
                <a:avLst/>
              </a:prstGeom>
              <a:noFill/>
              <a:ln w="25400" cap="flat">
                <a:solidFill>
                  <a:srgbClr val="005493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647700">
                  <a:lnSpc>
                    <a:spcPts val="3100"/>
                  </a:lnSpc>
                  <a:tabLst>
                    <a:tab pos="1511300" algn="l"/>
                  </a:tabLst>
                  <a:defRPr sz="2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" name="Oval">
                <a:extLst>
                  <a:ext uri="{FF2B5EF4-FFF2-40B4-BE49-F238E27FC236}">
                    <a16:creationId xmlns:a16="http://schemas.microsoft.com/office/drawing/2014/main" id="{6C58D214-BFDC-4BD0-8295-6118295AA1A1}"/>
                  </a:ext>
                </a:extLst>
              </p:cNvPr>
              <p:cNvSpPr/>
              <p:nvPr/>
            </p:nvSpPr>
            <p:spPr>
              <a:xfrm>
                <a:off x="-1378567" y="1045139"/>
                <a:ext cx="736600" cy="596901"/>
              </a:xfrm>
              <a:prstGeom prst="ellipse">
                <a:avLst/>
              </a:prstGeom>
              <a:noFill/>
              <a:ln w="25400" cap="flat">
                <a:solidFill>
                  <a:srgbClr val="005493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647700">
                  <a:lnSpc>
                    <a:spcPts val="3100"/>
                  </a:lnSpc>
                  <a:tabLst>
                    <a:tab pos="1511300" algn="l"/>
                  </a:tabLst>
                  <a:defRPr sz="2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A40CF70-949A-974A-A120-620A83D0D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0" y="10528301"/>
            <a:ext cx="4991133" cy="2129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588917-794B-A448-9C99-AC2B2EC8CC51}"/>
              </a:ext>
            </a:extLst>
          </p:cNvPr>
          <p:cNvSpPr txBox="1"/>
          <p:nvPr/>
        </p:nvSpPr>
        <p:spPr>
          <a:xfrm>
            <a:off x="497159" y="10244722"/>
            <a:ext cx="317211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Alternate solution:</a:t>
            </a:r>
          </a:p>
        </p:txBody>
      </p:sp>
    </p:spTree>
    <p:extLst>
      <p:ext uri="{BB962C8B-B14F-4D97-AF65-F5344CB8AC3E}">
        <p14:creationId xmlns:p14="http://schemas.microsoft.com/office/powerpoint/2010/main" val="9600366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 animBg="1" advAuto="0"/>
      <p:bldP spid="9" grpId="0" animBg="1" advAuto="0"/>
      <p:bldP spid="10" grpId="0" animBg="1" advAuto="0"/>
      <p:bldP spid="11" grpId="0" animBg="1" advAuto="0"/>
      <p:bldP spid="15" grpId="0" animBg="1" advAuto="0"/>
      <p:bldP spid="19" grpId="0" animBg="1" advAuto="0"/>
      <p:bldP spid="2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op quiz 1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Example of array use: create a deck of cards</a:t>
            </a:r>
            <a:endParaRPr dirty="0"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9" name="public class Deck…">
            <a:extLst>
              <a:ext uri="{FF2B5EF4-FFF2-40B4-BE49-F238E27FC236}">
                <a16:creationId xmlns:a16="http://schemas.microsoft.com/office/drawing/2014/main" id="{7E0843BD-3BCC-4BE7-A5F8-4D5401087B76}"/>
              </a:ext>
            </a:extLst>
          </p:cNvPr>
          <p:cNvSpPr/>
          <p:nvPr/>
        </p:nvSpPr>
        <p:spPr>
          <a:xfrm>
            <a:off x="1270000" y="2054454"/>
            <a:ext cx="20142201" cy="940181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public class Deck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public static void main(String[]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args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String[] rank = {"2", "3", "4", "5", "6", "7", "8", "9", "10", "J", "Q", "K", "A" };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String[] suit = { "♣", "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♦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", "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♥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", "♠" };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endParaRPr dirty="0">
              <a:uFill>
                <a:solidFill>
                  <a:srgbClr val="007DD7"/>
                </a:solidFill>
              </a:uFill>
            </a:endParaRP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String[] deck = new String[52];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for (int j = 0; j &lt; 4;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j++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    for (int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 = 0;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 &lt; 13;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rPr dirty="0"/>
              <a:t>                deck[</a:t>
            </a:r>
            <a:r>
              <a:rPr dirty="0" err="1"/>
              <a:t>i</a:t>
            </a:r>
            <a:r>
              <a:rPr dirty="0"/>
              <a:t> + 13*j] = rank[</a:t>
            </a:r>
            <a:r>
              <a:rPr dirty="0" err="1"/>
              <a:t>i</a:t>
            </a:r>
            <a:r>
              <a:rPr dirty="0"/>
              <a:t>] + suit[j];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endParaRPr dirty="0">
              <a:uFill>
                <a:solidFill>
                  <a:srgbClr val="007DD7"/>
                </a:solidFill>
              </a:uFill>
            </a:endParaRP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for (int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 = 0;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 &lt; 52;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   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System.out.print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(deck[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] + " ");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();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dirty="0">
                <a:uFill>
                  <a:solidFill>
                    <a:srgbClr val="007DD7"/>
                  </a:solidFill>
                </a:uFill>
              </a:rPr>
              <a:t>}</a:t>
            </a:r>
          </a:p>
        </p:txBody>
      </p:sp>
      <p:pic>
        <p:nvPicPr>
          <p:cNvPr id="30" name="CARDSBIC809_red.tiff" descr="CARDSBIC809_red.tiff">
            <a:extLst>
              <a:ext uri="{FF2B5EF4-FFF2-40B4-BE49-F238E27FC236}">
                <a16:creationId xmlns:a16="http://schemas.microsoft.com/office/drawing/2014/main" id="{11E7F055-6B42-4DD2-89C2-662692E8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9" t="7499" r="250" b="7000"/>
          <a:stretch>
            <a:fillRect/>
          </a:stretch>
        </p:blipFill>
        <p:spPr>
          <a:xfrm>
            <a:off x="21592308" y="4571680"/>
            <a:ext cx="2613891" cy="228632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% java Deck…">
            <a:extLst>
              <a:ext uri="{FF2B5EF4-FFF2-40B4-BE49-F238E27FC236}">
                <a16:creationId xmlns:a16="http://schemas.microsoft.com/office/drawing/2014/main" id="{2006B214-5F57-48F5-ABD3-2CC3FB63F09A}"/>
              </a:ext>
            </a:extLst>
          </p:cNvPr>
          <p:cNvSpPr/>
          <p:nvPr/>
        </p:nvSpPr>
        <p:spPr>
          <a:xfrm>
            <a:off x="10352809" y="6755360"/>
            <a:ext cx="8750300" cy="33401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marL="7224" marR="7224" defTabSz="1295400">
              <a:lnSpc>
                <a:spcPts val="3300"/>
              </a:lnSpc>
              <a:spcBef>
                <a:spcPts val="1900"/>
              </a:spcBef>
              <a:defRPr sz="27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Deck</a:t>
            </a:r>
          </a:p>
          <a:p>
            <a:pPr marL="7224" marR="7224" defTabSz="1295400">
              <a:lnSpc>
                <a:spcPts val="3300"/>
              </a:lnSpc>
              <a:spcBef>
                <a:spcPts val="1900"/>
              </a:spcBef>
              <a:defRPr sz="27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2♣</a:t>
            </a:r>
            <a:r>
              <a:rPr sz="2000" dirty="0"/>
              <a:t> </a:t>
            </a:r>
            <a:r>
              <a:rPr dirty="0"/>
              <a:t>3♣</a:t>
            </a:r>
            <a:r>
              <a:rPr sz="2000" dirty="0"/>
              <a:t> </a:t>
            </a:r>
            <a:r>
              <a:rPr dirty="0"/>
              <a:t>4♣</a:t>
            </a:r>
            <a:r>
              <a:rPr sz="2000" dirty="0"/>
              <a:t> </a:t>
            </a:r>
            <a:r>
              <a:rPr dirty="0"/>
              <a:t>5♣</a:t>
            </a:r>
            <a:r>
              <a:rPr sz="2000" dirty="0"/>
              <a:t> </a:t>
            </a:r>
            <a:r>
              <a:rPr dirty="0"/>
              <a:t>6♣</a:t>
            </a:r>
            <a:r>
              <a:rPr sz="2000" dirty="0"/>
              <a:t> </a:t>
            </a:r>
            <a:r>
              <a:rPr dirty="0"/>
              <a:t>7♣</a:t>
            </a:r>
            <a:r>
              <a:rPr sz="2000" dirty="0"/>
              <a:t> </a:t>
            </a:r>
            <a:r>
              <a:rPr dirty="0"/>
              <a:t>8♣</a:t>
            </a:r>
            <a:r>
              <a:rPr sz="2000" dirty="0"/>
              <a:t> </a:t>
            </a:r>
            <a:r>
              <a:rPr dirty="0"/>
              <a:t>9♣</a:t>
            </a:r>
            <a:r>
              <a:rPr sz="2000" dirty="0"/>
              <a:t> </a:t>
            </a:r>
            <a:r>
              <a:rPr dirty="0"/>
              <a:t>10♣</a:t>
            </a:r>
            <a:r>
              <a:rPr sz="2000" dirty="0"/>
              <a:t> </a:t>
            </a:r>
            <a:r>
              <a:rPr dirty="0"/>
              <a:t>J♣</a:t>
            </a:r>
            <a:r>
              <a:rPr sz="2000" dirty="0"/>
              <a:t> </a:t>
            </a:r>
            <a:r>
              <a:rPr dirty="0"/>
              <a:t>Q♣</a:t>
            </a:r>
            <a:r>
              <a:rPr sz="2000" dirty="0"/>
              <a:t> </a:t>
            </a:r>
            <a:r>
              <a:rPr dirty="0"/>
              <a:t>K♣</a:t>
            </a:r>
            <a:r>
              <a:rPr sz="2000" dirty="0"/>
              <a:t> </a:t>
            </a:r>
            <a:r>
              <a:rPr dirty="0"/>
              <a:t>A♣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2♦ 3♦ 4♦ 5♦ 6♦ 7♦</a:t>
            </a:r>
            <a:r>
              <a:rPr sz="25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8♦</a:t>
            </a:r>
            <a:r>
              <a:rPr sz="25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9♦</a:t>
            </a:r>
            <a:r>
              <a:rPr sz="25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10♦</a:t>
            </a:r>
            <a:r>
              <a:rPr sz="25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J♦</a:t>
            </a:r>
            <a:r>
              <a:rPr sz="25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Q♦</a:t>
            </a:r>
            <a:r>
              <a:rPr sz="25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K♦</a:t>
            </a:r>
            <a:r>
              <a:rPr sz="25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A♦</a:t>
            </a:r>
            <a:r>
              <a:rPr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2♥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3♥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4♥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5♥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6♥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7♥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8♥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9♥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10♥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J♥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Q♥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K♥</a:t>
            </a:r>
            <a:r>
              <a:rPr sz="22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A♥</a:t>
            </a:r>
            <a:r>
              <a:rPr dirty="0"/>
              <a:t> 2♠</a:t>
            </a:r>
            <a:r>
              <a:rPr sz="2500" dirty="0"/>
              <a:t> </a:t>
            </a:r>
            <a:r>
              <a:rPr dirty="0"/>
              <a:t>3♠</a:t>
            </a:r>
            <a:r>
              <a:rPr sz="2500" dirty="0"/>
              <a:t> </a:t>
            </a:r>
            <a:r>
              <a:rPr dirty="0"/>
              <a:t>4♠</a:t>
            </a:r>
            <a:r>
              <a:rPr sz="2500" dirty="0"/>
              <a:t> </a:t>
            </a:r>
            <a:r>
              <a:rPr dirty="0"/>
              <a:t>5♠</a:t>
            </a:r>
            <a:r>
              <a:rPr sz="2500" dirty="0"/>
              <a:t> </a:t>
            </a:r>
            <a:r>
              <a:rPr dirty="0"/>
              <a:t>6♠</a:t>
            </a:r>
            <a:r>
              <a:rPr sz="2500" dirty="0"/>
              <a:t> </a:t>
            </a:r>
            <a:r>
              <a:rPr dirty="0"/>
              <a:t>7♠</a:t>
            </a:r>
            <a:r>
              <a:rPr sz="2500" dirty="0"/>
              <a:t> </a:t>
            </a:r>
            <a:r>
              <a:rPr dirty="0"/>
              <a:t>8♠</a:t>
            </a:r>
            <a:r>
              <a:rPr sz="2500" dirty="0"/>
              <a:t> </a:t>
            </a:r>
            <a:r>
              <a:rPr dirty="0"/>
              <a:t>9♠</a:t>
            </a:r>
            <a:r>
              <a:rPr sz="2500" dirty="0"/>
              <a:t> </a:t>
            </a:r>
            <a:r>
              <a:rPr dirty="0"/>
              <a:t>10♠</a:t>
            </a:r>
            <a:r>
              <a:rPr sz="2500" dirty="0"/>
              <a:t> </a:t>
            </a:r>
            <a:r>
              <a:rPr dirty="0"/>
              <a:t>J♠</a:t>
            </a:r>
            <a:r>
              <a:rPr sz="2500" dirty="0"/>
              <a:t> </a:t>
            </a:r>
            <a:r>
              <a:rPr dirty="0"/>
              <a:t>Q♠</a:t>
            </a:r>
            <a:r>
              <a:rPr sz="2500" dirty="0"/>
              <a:t> </a:t>
            </a:r>
            <a:r>
              <a:rPr dirty="0"/>
              <a:t>K♠</a:t>
            </a:r>
            <a:r>
              <a:rPr sz="2500" dirty="0"/>
              <a:t> </a:t>
            </a:r>
            <a:r>
              <a:rPr dirty="0"/>
              <a:t>A♠</a:t>
            </a:r>
          </a:p>
          <a:p>
            <a:pPr marL="7224" marR="7224" defTabSz="1295400">
              <a:lnSpc>
                <a:spcPts val="3300"/>
              </a:lnSpc>
              <a:spcBef>
                <a:spcPts val="1900"/>
              </a:spcBef>
              <a:defRPr sz="27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</a:t>
            </a:r>
          </a:p>
        </p:txBody>
      </p:sp>
    </p:spTree>
    <p:extLst>
      <p:ext uri="{BB962C8B-B14F-4D97-AF65-F5344CB8AC3E}">
        <p14:creationId xmlns:p14="http://schemas.microsoft.com/office/powerpoint/2010/main" val="366004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999B5E00-864B-4A3E-BC06-F679C2A8D093}"/>
              </a:ext>
            </a:extLst>
          </p:cNvPr>
          <p:cNvSpPr/>
          <p:nvPr/>
        </p:nvSpPr>
        <p:spPr>
          <a:xfrm>
            <a:off x="3376810" y="2355651"/>
            <a:ext cx="17634944" cy="185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29" extrusionOk="0">
                <a:moveTo>
                  <a:pt x="0" y="0"/>
                </a:moveTo>
                <a:cubicBezTo>
                  <a:pt x="0" y="0"/>
                  <a:pt x="1079" y="21600"/>
                  <a:pt x="10448" y="21121"/>
                </a:cubicBezTo>
                <a:cubicBezTo>
                  <a:pt x="19818" y="20643"/>
                  <a:pt x="21600" y="768"/>
                  <a:pt x="21600" y="768"/>
                </a:cubicBez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  <a:ln w="25400">
            <a:miter lim="400000"/>
          </a:ln>
        </p:spPr>
        <p:txBody>
          <a:bodyPr lIns="0" tIns="0" rIns="0" bIns="0"/>
          <a:lstStyle/>
          <a:p>
            <a:pPr defTabSz="647700"/>
            <a:endParaRPr/>
          </a:p>
        </p:txBody>
      </p:sp>
      <p:sp>
        <p:nvSpPr>
          <p:cNvPr id="20" name="any program you might want to write">
            <a:extLst>
              <a:ext uri="{FF2B5EF4-FFF2-40B4-BE49-F238E27FC236}">
                <a16:creationId xmlns:a16="http://schemas.microsoft.com/office/drawing/2014/main" id="{CD0A06AD-CC4E-43AC-8EDE-A2B699A5B93A}"/>
              </a:ext>
            </a:extLst>
          </p:cNvPr>
          <p:cNvSpPr txBox="1"/>
          <p:nvPr/>
        </p:nvSpPr>
        <p:spPr>
          <a:xfrm>
            <a:off x="8702984" y="3077170"/>
            <a:ext cx="71304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marL="79898" marR="79898" algn="ctr" defTabSz="647700">
              <a:lnSpc>
                <a:spcPts val="3600"/>
              </a:lnSpc>
              <a:buClr>
                <a:srgbClr val="8A8A8A"/>
              </a:buClr>
              <a:buFont typeface="Comic Sans MS"/>
              <a:tabLst>
                <a:tab pos="1511300" algn="l"/>
              </a:tabLst>
              <a:defRPr sz="30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dirty="0"/>
              <a:t>any program you might want to write</a:t>
            </a:r>
          </a:p>
        </p:txBody>
      </p:sp>
      <p:grpSp>
        <p:nvGrpSpPr>
          <p:cNvPr id="21" name="Group">
            <a:extLst>
              <a:ext uri="{FF2B5EF4-FFF2-40B4-BE49-F238E27FC236}">
                <a16:creationId xmlns:a16="http://schemas.microsoft.com/office/drawing/2014/main" id="{752E6348-2E9D-4F64-A196-C70605D97390}"/>
              </a:ext>
            </a:extLst>
          </p:cNvPr>
          <p:cNvGrpSpPr/>
          <p:nvPr/>
        </p:nvGrpSpPr>
        <p:grpSpPr>
          <a:xfrm>
            <a:off x="11042650" y="4203700"/>
            <a:ext cx="2301876" cy="1066800"/>
            <a:chOff x="0" y="0"/>
            <a:chExt cx="2301875" cy="1066800"/>
          </a:xfrm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70B9336E-653F-433A-9C42-2CA7FD296DA4}"/>
                </a:ext>
              </a:extLst>
            </p:cNvPr>
            <p:cNvSpPr/>
            <p:nvPr/>
          </p:nvSpPr>
          <p:spPr>
            <a:xfrm>
              <a:off x="0" y="0"/>
              <a:ext cx="2301875" cy="1066800"/>
            </a:xfrm>
            <a:prstGeom prst="rect">
              <a:avLst/>
            </a:prstGeom>
            <a:solidFill>
              <a:srgbClr val="CBCBCB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objects">
              <a:extLst>
                <a:ext uri="{FF2B5EF4-FFF2-40B4-BE49-F238E27FC236}">
                  <a16:creationId xmlns:a16="http://schemas.microsoft.com/office/drawing/2014/main" id="{F47E67D6-408D-433D-A0E1-13C7D888BC0A}"/>
                </a:ext>
              </a:extLst>
            </p:cNvPr>
            <p:cNvSpPr txBox="1"/>
            <p:nvPr/>
          </p:nvSpPr>
          <p:spPr>
            <a:xfrm>
              <a:off x="385575" y="264318"/>
              <a:ext cx="153072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600"/>
                </a:lnSpc>
                <a:buClr>
                  <a:srgbClr val="8A8A8A"/>
                </a:buClr>
                <a:buFont typeface="Comic Sans MS"/>
                <a:tabLst>
                  <a:tab pos="1511300" algn="l"/>
                </a:tabLst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objects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5ACE404C-DB84-40BF-A71E-2C76D868D36D}"/>
              </a:ext>
            </a:extLst>
          </p:cNvPr>
          <p:cNvGrpSpPr/>
          <p:nvPr/>
        </p:nvGrpSpPr>
        <p:grpSpPr>
          <a:xfrm>
            <a:off x="9823450" y="5283200"/>
            <a:ext cx="4876800" cy="1066800"/>
            <a:chOff x="0" y="0"/>
            <a:chExt cx="4876800" cy="1066800"/>
          </a:xfrm>
        </p:grpSpPr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B2A4D9ED-0553-4E3D-82CD-4944D856F082}"/>
                </a:ext>
              </a:extLst>
            </p:cNvPr>
            <p:cNvSpPr/>
            <p:nvPr/>
          </p:nvSpPr>
          <p:spPr>
            <a:xfrm>
              <a:off x="0" y="0"/>
              <a:ext cx="4876800" cy="1066800"/>
            </a:xfrm>
            <a:prstGeom prst="rect">
              <a:avLst/>
            </a:prstGeom>
            <a:solidFill>
              <a:srgbClr val="CBCBCB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functions and modules">
              <a:extLst>
                <a:ext uri="{FF2B5EF4-FFF2-40B4-BE49-F238E27FC236}">
                  <a16:creationId xmlns:a16="http://schemas.microsoft.com/office/drawing/2014/main" id="{9ABC2672-C2C0-41BF-B747-C6918E74CDB6}"/>
                </a:ext>
              </a:extLst>
            </p:cNvPr>
            <p:cNvSpPr txBox="1"/>
            <p:nvPr/>
          </p:nvSpPr>
          <p:spPr>
            <a:xfrm>
              <a:off x="222057" y="251618"/>
              <a:ext cx="4432686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600"/>
                </a:lnSpc>
                <a:buClr>
                  <a:srgbClr val="8A8A8A"/>
                </a:buClr>
                <a:buFont typeface="Comic Sans MS"/>
                <a:tabLst>
                  <a:tab pos="1511300" algn="l"/>
                </a:tabLst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functions and modules</a:t>
              </a:r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A9F59A58-BD6F-4C20-BCDC-545CC3CE3571}"/>
              </a:ext>
            </a:extLst>
          </p:cNvPr>
          <p:cNvGrpSpPr/>
          <p:nvPr/>
        </p:nvGrpSpPr>
        <p:grpSpPr>
          <a:xfrm>
            <a:off x="9213850" y="8483600"/>
            <a:ext cx="5791200" cy="1066800"/>
            <a:chOff x="0" y="0"/>
            <a:chExt cx="5791200" cy="1066800"/>
          </a:xfrm>
        </p:grpSpPr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84700D81-7A4F-4BF2-BD39-E65707BB029D}"/>
                </a:ext>
              </a:extLst>
            </p:cNvPr>
            <p:cNvSpPr/>
            <p:nvPr/>
          </p:nvSpPr>
          <p:spPr>
            <a:xfrm>
              <a:off x="0" y="0"/>
              <a:ext cx="5791200" cy="1066800"/>
            </a:xfrm>
            <a:prstGeom prst="rect">
              <a:avLst/>
            </a:prstGeom>
            <a:solidFill>
              <a:srgbClr val="D6D6D6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conditionals and loops">
              <a:extLst>
                <a:ext uri="{FF2B5EF4-FFF2-40B4-BE49-F238E27FC236}">
                  <a16:creationId xmlns:a16="http://schemas.microsoft.com/office/drawing/2014/main" id="{9067EC3C-F221-41A2-BFB6-8935328E82E1}"/>
                </a:ext>
              </a:extLst>
            </p:cNvPr>
            <p:cNvSpPr txBox="1"/>
            <p:nvPr/>
          </p:nvSpPr>
          <p:spPr>
            <a:xfrm>
              <a:off x="700466" y="251619"/>
              <a:ext cx="439026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600"/>
                </a:lnSpc>
                <a:buClr>
                  <a:srgbClr val="8A8A8A"/>
                </a:buClr>
                <a:buFont typeface="Comic Sans MS"/>
                <a:tabLst>
                  <a:tab pos="1511300" algn="l"/>
                </a:tabLst>
                <a:defRPr sz="3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conditionals and loops</a:t>
              </a:r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8887388F-9C38-4AEE-9B52-E61A993A457A}"/>
              </a:ext>
            </a:extLst>
          </p:cNvPr>
          <p:cNvGrpSpPr/>
          <p:nvPr/>
        </p:nvGrpSpPr>
        <p:grpSpPr>
          <a:xfrm>
            <a:off x="9823450" y="9550400"/>
            <a:ext cx="2279650" cy="1066800"/>
            <a:chOff x="0" y="0"/>
            <a:chExt cx="2279650" cy="1066800"/>
          </a:xfrm>
        </p:grpSpPr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8ECC3A38-0B95-48F2-AD6A-E32CDD633BBB}"/>
                </a:ext>
              </a:extLst>
            </p:cNvPr>
            <p:cNvSpPr/>
            <p:nvPr/>
          </p:nvSpPr>
          <p:spPr>
            <a:xfrm>
              <a:off x="0" y="0"/>
              <a:ext cx="2279650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Math">
              <a:extLst>
                <a:ext uri="{FF2B5EF4-FFF2-40B4-BE49-F238E27FC236}">
                  <a16:creationId xmlns:a16="http://schemas.microsoft.com/office/drawing/2014/main" id="{BBC9E984-0E6B-4978-9059-CBD434A18018}"/>
                </a:ext>
              </a:extLst>
            </p:cNvPr>
            <p:cNvSpPr txBox="1"/>
            <p:nvPr/>
          </p:nvSpPr>
          <p:spPr>
            <a:xfrm>
              <a:off x="552053" y="232569"/>
              <a:ext cx="117554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800"/>
                </a:lnSpc>
                <a:buClr>
                  <a:srgbClr val="FFFFFF"/>
                </a:buClr>
                <a:buFont typeface="Comic Sans MS"/>
                <a:tabLst>
                  <a:tab pos="15113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Math</a:t>
              </a:r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7FA750AE-B492-4143-8631-C6B701BE03FF}"/>
              </a:ext>
            </a:extLst>
          </p:cNvPr>
          <p:cNvGrpSpPr/>
          <p:nvPr/>
        </p:nvGrpSpPr>
        <p:grpSpPr>
          <a:xfrm>
            <a:off x="12103100" y="9550400"/>
            <a:ext cx="2301876" cy="1066800"/>
            <a:chOff x="0" y="0"/>
            <a:chExt cx="2301875" cy="1066800"/>
          </a:xfrm>
        </p:grpSpPr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024A3B35-F4EA-4093-A3E5-C5D853EDCB07}"/>
                </a:ext>
              </a:extLst>
            </p:cNvPr>
            <p:cNvSpPr/>
            <p:nvPr/>
          </p:nvSpPr>
          <p:spPr>
            <a:xfrm>
              <a:off x="0" y="0"/>
              <a:ext cx="2301875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text I/O">
              <a:extLst>
                <a:ext uri="{FF2B5EF4-FFF2-40B4-BE49-F238E27FC236}">
                  <a16:creationId xmlns:a16="http://schemas.microsoft.com/office/drawing/2014/main" id="{3BDC2FFD-E509-4165-87F8-8A63B31A3A3B}"/>
                </a:ext>
              </a:extLst>
            </p:cNvPr>
            <p:cNvSpPr txBox="1"/>
            <p:nvPr/>
          </p:nvSpPr>
          <p:spPr>
            <a:xfrm>
              <a:off x="281582" y="232569"/>
              <a:ext cx="173871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800"/>
                </a:lnSpc>
                <a:buClr>
                  <a:srgbClr val="FFFFFF"/>
                </a:buClr>
                <a:buFont typeface="Comic Sans MS"/>
                <a:tabLst>
                  <a:tab pos="15113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text I/O</a:t>
              </a:r>
            </a:p>
          </p:txBody>
        </p:sp>
      </p:grpSp>
      <p:grpSp>
        <p:nvGrpSpPr>
          <p:cNvPr id="36" name="Group">
            <a:extLst>
              <a:ext uri="{FF2B5EF4-FFF2-40B4-BE49-F238E27FC236}">
                <a16:creationId xmlns:a16="http://schemas.microsoft.com/office/drawing/2014/main" id="{058F9819-2A68-473B-ABDE-F632BC769FBD}"/>
              </a:ext>
            </a:extLst>
          </p:cNvPr>
          <p:cNvGrpSpPr/>
          <p:nvPr/>
        </p:nvGrpSpPr>
        <p:grpSpPr>
          <a:xfrm>
            <a:off x="12109450" y="10617200"/>
            <a:ext cx="5791200" cy="1066800"/>
            <a:chOff x="0" y="0"/>
            <a:chExt cx="5791200" cy="1066800"/>
          </a:xfrm>
        </p:grpSpPr>
        <p:sp>
          <p:nvSpPr>
            <p:cNvPr id="37" name="Rectangle">
              <a:extLst>
                <a:ext uri="{FF2B5EF4-FFF2-40B4-BE49-F238E27FC236}">
                  <a16:creationId xmlns:a16="http://schemas.microsoft.com/office/drawing/2014/main" id="{1A0FF075-25B3-4C3B-8901-D77A0C3445D4}"/>
                </a:ext>
              </a:extLst>
            </p:cNvPr>
            <p:cNvSpPr/>
            <p:nvPr/>
          </p:nvSpPr>
          <p:spPr>
            <a:xfrm>
              <a:off x="0" y="0"/>
              <a:ext cx="5791200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assignment statements">
              <a:extLst>
                <a:ext uri="{FF2B5EF4-FFF2-40B4-BE49-F238E27FC236}">
                  <a16:creationId xmlns:a16="http://schemas.microsoft.com/office/drawing/2014/main" id="{2952D80B-F2C9-41F8-A746-8AB7A8D13810}"/>
                </a:ext>
              </a:extLst>
            </p:cNvPr>
            <p:cNvSpPr txBox="1"/>
            <p:nvPr/>
          </p:nvSpPr>
          <p:spPr>
            <a:xfrm>
              <a:off x="507305" y="232569"/>
              <a:ext cx="477659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800"/>
                </a:lnSpc>
                <a:buClr>
                  <a:srgbClr val="FFFFFF"/>
                </a:buClr>
                <a:buFont typeface="Comic Sans MS"/>
                <a:tabLst>
                  <a:tab pos="15113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assignment statements</a:t>
              </a:r>
            </a:p>
          </p:txBody>
        </p: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8BF88FB3-A2F7-4314-9C4E-9E985730D634}"/>
              </a:ext>
            </a:extLst>
          </p:cNvPr>
          <p:cNvGrpSpPr/>
          <p:nvPr/>
        </p:nvGrpSpPr>
        <p:grpSpPr>
          <a:xfrm>
            <a:off x="6334125" y="10617200"/>
            <a:ext cx="5768975" cy="1066800"/>
            <a:chOff x="0" y="0"/>
            <a:chExt cx="5768975" cy="1066800"/>
          </a:xfrm>
        </p:grpSpPr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04F554D3-F48F-46BA-B288-74EA44C6D9DC}"/>
                </a:ext>
              </a:extLst>
            </p:cNvPr>
            <p:cNvSpPr/>
            <p:nvPr/>
          </p:nvSpPr>
          <p:spPr>
            <a:xfrm>
              <a:off x="0" y="0"/>
              <a:ext cx="5768975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primitive data types">
              <a:extLst>
                <a:ext uri="{FF2B5EF4-FFF2-40B4-BE49-F238E27FC236}">
                  <a16:creationId xmlns:a16="http://schemas.microsoft.com/office/drawing/2014/main" id="{F0D05ECE-95B1-45E6-A5DE-3A59E9D07F1A}"/>
                </a:ext>
              </a:extLst>
            </p:cNvPr>
            <p:cNvSpPr txBox="1"/>
            <p:nvPr/>
          </p:nvSpPr>
          <p:spPr>
            <a:xfrm>
              <a:off x="830956" y="232569"/>
              <a:ext cx="410706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800"/>
                </a:lnSpc>
                <a:buClr>
                  <a:srgbClr val="FFFFFF"/>
                </a:buClr>
                <a:buFont typeface="Comic Sans MS"/>
                <a:tabLst>
                  <a:tab pos="15113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primitive data types</a:t>
              </a:r>
            </a:p>
          </p:txBody>
        </p:sp>
      </p:grpSp>
      <p:grpSp>
        <p:nvGrpSpPr>
          <p:cNvPr id="42" name="Group">
            <a:extLst>
              <a:ext uri="{FF2B5EF4-FFF2-40B4-BE49-F238E27FC236}">
                <a16:creationId xmlns:a16="http://schemas.microsoft.com/office/drawing/2014/main" id="{34A17DDB-C1B0-4B48-9D15-35B11FAFEAE2}"/>
              </a:ext>
            </a:extLst>
          </p:cNvPr>
          <p:cNvGrpSpPr/>
          <p:nvPr/>
        </p:nvGrpSpPr>
        <p:grpSpPr>
          <a:xfrm>
            <a:off x="8299450" y="6350000"/>
            <a:ext cx="7924800" cy="1066800"/>
            <a:chOff x="0" y="0"/>
            <a:chExt cx="7924800" cy="1066800"/>
          </a:xfrm>
        </p:grpSpPr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181D5820-F26B-4764-96F6-2E82CB0CDE4A}"/>
                </a:ext>
              </a:extLst>
            </p:cNvPr>
            <p:cNvSpPr/>
            <p:nvPr/>
          </p:nvSpPr>
          <p:spPr>
            <a:xfrm>
              <a:off x="0" y="0"/>
              <a:ext cx="7924800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graphics, sound, and image I/O">
              <a:extLst>
                <a:ext uri="{FF2B5EF4-FFF2-40B4-BE49-F238E27FC236}">
                  <a16:creationId xmlns:a16="http://schemas.microsoft.com/office/drawing/2014/main" id="{32CF3716-39EC-410A-86A2-460059A90F89}"/>
                </a:ext>
              </a:extLst>
            </p:cNvPr>
            <p:cNvSpPr txBox="1"/>
            <p:nvPr/>
          </p:nvSpPr>
          <p:spPr>
            <a:xfrm>
              <a:off x="938666" y="251618"/>
              <a:ext cx="604747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600"/>
                </a:lnSpc>
                <a:buClr>
                  <a:srgbClr val="8A8A8A"/>
                </a:buClr>
                <a:buFont typeface="Comic Sans MS"/>
                <a:tabLst>
                  <a:tab pos="1511300" algn="l"/>
                </a:tabLst>
                <a:defRPr sz="3000">
                  <a:solidFill>
                    <a:srgbClr val="929292"/>
                  </a:solidFill>
                  <a:uFill>
                    <a:solidFill>
                      <a:srgbClr val="929292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graphics, sound, and image I/O</a:t>
              </a:r>
            </a:p>
          </p:txBody>
        </p:sp>
      </p:grpSp>
      <p:grpSp>
        <p:nvGrpSpPr>
          <p:cNvPr id="45" name="Group">
            <a:extLst>
              <a:ext uri="{FF2B5EF4-FFF2-40B4-BE49-F238E27FC236}">
                <a16:creationId xmlns:a16="http://schemas.microsoft.com/office/drawing/2014/main" id="{B2E5FB4F-F069-4C31-BCF0-A80AFDB1FCAA}"/>
              </a:ext>
            </a:extLst>
          </p:cNvPr>
          <p:cNvGrpSpPr/>
          <p:nvPr/>
        </p:nvGrpSpPr>
        <p:grpSpPr>
          <a:xfrm>
            <a:off x="11042649" y="5283200"/>
            <a:ext cx="12126612" cy="3877796"/>
            <a:chOff x="0" y="1100913"/>
            <a:chExt cx="12237916" cy="4017841"/>
          </a:xfrm>
        </p:grpSpPr>
        <p:grpSp>
          <p:nvGrpSpPr>
            <p:cNvPr id="46" name="Group">
              <a:extLst>
                <a:ext uri="{FF2B5EF4-FFF2-40B4-BE49-F238E27FC236}">
                  <a16:creationId xmlns:a16="http://schemas.microsoft.com/office/drawing/2014/main" id="{C60D5D1A-B703-44A9-9071-F43E4E1626B0}"/>
                </a:ext>
              </a:extLst>
            </p:cNvPr>
            <p:cNvGrpSpPr/>
            <p:nvPr/>
          </p:nvGrpSpPr>
          <p:grpSpPr>
            <a:xfrm>
              <a:off x="0" y="3073805"/>
              <a:ext cx="10998200" cy="2044949"/>
              <a:chOff x="0" y="0"/>
              <a:chExt cx="10998200" cy="2044948"/>
            </a:xfrm>
          </p:grpSpPr>
          <p:sp>
            <p:nvSpPr>
              <p:cNvPr id="48" name="Ability to store and process huge amounts of data">
                <a:extLst>
                  <a:ext uri="{FF2B5EF4-FFF2-40B4-BE49-F238E27FC236}">
                    <a16:creationId xmlns:a16="http://schemas.microsoft.com/office/drawing/2014/main" id="{C342C103-62B8-40CE-9435-F51F664606F6}"/>
                  </a:ext>
                </a:extLst>
              </p:cNvPr>
              <p:cNvSpPr txBox="1"/>
              <p:nvPr/>
            </p:nvSpPr>
            <p:spPr>
              <a:xfrm>
                <a:off x="6070600" y="1185217"/>
                <a:ext cx="4927600" cy="8597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ctr" defTabSz="647700">
                  <a:lnSpc>
                    <a:spcPts val="3000"/>
                  </a:lnSpc>
                  <a:tabLst>
                    <a:tab pos="1816100" algn="l"/>
                  </a:tabLst>
                  <a:defRPr sz="2700">
                    <a:solidFill>
                      <a:srgbClr val="8D3124"/>
                    </a:solidFill>
                    <a:uFill>
                      <a:solidFill>
                        <a:srgbClr val="8D3124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lvl1pPr>
              </a:lstStyle>
              <a:p>
                <a:r>
                  <a:t>Ability to store and process huge amounts of data</a:t>
                </a:r>
              </a:p>
            </p:txBody>
          </p:sp>
          <p:grpSp>
            <p:nvGrpSpPr>
              <p:cNvPr id="49" name="Group">
                <a:extLst>
                  <a:ext uri="{FF2B5EF4-FFF2-40B4-BE49-F238E27FC236}">
                    <a16:creationId xmlns:a16="http://schemas.microsoft.com/office/drawing/2014/main" id="{F09A9023-7033-4687-AA8C-CD19AB8ED528}"/>
                  </a:ext>
                </a:extLst>
              </p:cNvPr>
              <p:cNvGrpSpPr/>
              <p:nvPr/>
            </p:nvGrpSpPr>
            <p:grpSpPr>
              <a:xfrm>
                <a:off x="0" y="0"/>
                <a:ext cx="7251552" cy="1337618"/>
                <a:chOff x="0" y="0"/>
                <a:chExt cx="7251551" cy="1337617"/>
              </a:xfrm>
            </p:grpSpPr>
            <p:sp>
              <p:nvSpPr>
                <p:cNvPr id="50" name="Line">
                  <a:extLst>
                    <a:ext uri="{FF2B5EF4-FFF2-40B4-BE49-F238E27FC236}">
                      <a16:creationId xmlns:a16="http://schemas.microsoft.com/office/drawing/2014/main" id="{061FFFE0-D28A-44F5-9515-E72708328165}"/>
                    </a:ext>
                  </a:extLst>
                </p:cNvPr>
                <p:cNvSpPr/>
                <p:nvPr/>
              </p:nvSpPr>
              <p:spPr>
                <a:xfrm flipH="1">
                  <a:off x="2447676" y="0"/>
                  <a:ext cx="4803876" cy="827285"/>
                </a:xfrm>
                <a:prstGeom prst="line">
                  <a:avLst/>
                </a:prstGeom>
                <a:noFill/>
                <a:ln w="38100" cap="flat">
                  <a:solidFill>
                    <a:srgbClr val="8D3124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51" name="Group">
                  <a:extLst>
                    <a:ext uri="{FF2B5EF4-FFF2-40B4-BE49-F238E27FC236}">
                      <a16:creationId xmlns:a16="http://schemas.microsoft.com/office/drawing/2014/main" id="{0629D036-8EDE-4BCF-A2B5-0A26533E24DC}"/>
                    </a:ext>
                  </a:extLst>
                </p:cNvPr>
                <p:cNvGrpSpPr/>
                <p:nvPr/>
              </p:nvGrpSpPr>
              <p:grpSpPr>
                <a:xfrm>
                  <a:off x="0" y="270817"/>
                  <a:ext cx="2301875" cy="1066801"/>
                  <a:chOff x="0" y="0"/>
                  <a:chExt cx="2301875" cy="1066800"/>
                </a:xfrm>
              </p:grpSpPr>
              <p:sp>
                <p:nvSpPr>
                  <p:cNvPr id="52" name="Rectangle">
                    <a:extLst>
                      <a:ext uri="{FF2B5EF4-FFF2-40B4-BE49-F238E27FC236}">
                        <a16:creationId xmlns:a16="http://schemas.microsoft.com/office/drawing/2014/main" id="{7E869A53-8B56-413B-9BBD-153A3C74C0E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301875" cy="1066800"/>
                  </a:xfrm>
                  <a:prstGeom prst="rect">
                    <a:avLst/>
                  </a:prstGeom>
                  <a:solidFill>
                    <a:srgbClr val="005493"/>
                  </a:solidFill>
                  <a:ln w="9525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647700">
                      <a:lnSpc>
                        <a:spcPts val="3100"/>
                      </a:lnSpc>
                      <a:tabLst>
                        <a:tab pos="1511300" algn="l"/>
                      </a:tabLst>
                      <a:defRPr sz="2600"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53" name="arrays">
                    <a:extLst>
                      <a:ext uri="{FF2B5EF4-FFF2-40B4-BE49-F238E27FC236}">
                        <a16:creationId xmlns:a16="http://schemas.microsoft.com/office/drawing/2014/main" id="{C9CA8FE4-A168-430C-83ED-BAC62983415B}"/>
                      </a:ext>
                    </a:extLst>
                  </p:cNvPr>
                  <p:cNvSpPr txBox="1"/>
                  <p:nvPr/>
                </p:nvSpPr>
                <p:spPr>
                  <a:xfrm>
                    <a:off x="492247" y="264319"/>
                    <a:ext cx="1322736" cy="5461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marL="82550" marR="82550" algn="ctr" defTabSz="647700">
                      <a:lnSpc>
                        <a:spcPts val="3600"/>
                      </a:lnSpc>
                      <a:buClr>
                        <a:srgbClr val="8A8A8A"/>
                      </a:buClr>
                      <a:buFont typeface="Comic Sans MS"/>
                      <a:tabLst>
                        <a:tab pos="1511300" algn="l"/>
                      </a:tabLst>
                      <a:defRPr sz="300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Lucida Sans"/>
                        <a:ea typeface="Lucida Sans"/>
                        <a:cs typeface="Lucida Sans"/>
                        <a:sym typeface="Lucida Sans"/>
                      </a:defRPr>
                    </a:lvl1pPr>
                  </a:lstStyle>
                  <a:p>
                    <a:r>
                      <a:t>arrays</a:t>
                    </a:r>
                  </a:p>
                </p:txBody>
              </p:sp>
            </p:grpSp>
          </p:grpSp>
        </p:grpSp>
        <p:pic>
          <p:nvPicPr>
            <p:cNvPr id="47" name="CERN_Server_03.tiff" descr="CERN_Server_03.tiff">
              <a:extLst>
                <a:ext uri="{FF2B5EF4-FFF2-40B4-BE49-F238E27FC236}">
                  <a16:creationId xmlns:a16="http://schemas.microsoft.com/office/drawing/2014/main" id="{E2ADC104-3983-4461-BDEF-070AA3B5C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12" r="625"/>
            <a:stretch>
              <a:fillRect/>
            </a:stretch>
          </p:blipFill>
          <p:spPr>
            <a:xfrm>
              <a:off x="6864557" y="1100913"/>
              <a:ext cx="5373359" cy="2899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" name="Processing many values of the same type">
            <a:extLst>
              <a:ext uri="{FF2B5EF4-FFF2-40B4-BE49-F238E27FC236}">
                <a16:creationId xmlns:a16="http://schemas.microsoft.com/office/drawing/2014/main" id="{63C3AA2C-0968-4F94-A936-0AC607A4B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381000"/>
            <a:ext cx="20688300" cy="901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Basic Building Blocks of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23610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op quiz 2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2 on arrays</a:t>
            </a:r>
          </a:p>
        </p:txBody>
      </p:sp>
      <p:sp>
        <p:nvSpPr>
          <p:cNvPr id="374" name="Q. What happens if the order of the for loops in Deck is switched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56718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if the order of the </a:t>
            </a:r>
            <a:r>
              <a: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rPr>
                <a:solidFill>
                  <a:srgbClr val="000000"/>
                </a:solidFill>
              </a:rPr>
              <a:t> loops in </a:t>
            </a:r>
            <a:r>
              <a: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Deck</a:t>
            </a:r>
            <a:r>
              <a:rPr>
                <a:solidFill>
                  <a:srgbClr val="000000"/>
                </a:solidFill>
              </a:rPr>
              <a:t> is switched?</a:t>
            </a:r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76" name="for (int j = 0; j &lt; 4; j++)…"/>
          <p:cNvSpPr/>
          <p:nvPr/>
        </p:nvSpPr>
        <p:spPr>
          <a:xfrm>
            <a:off x="2091266" y="3387725"/>
            <a:ext cx="9474201" cy="233172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for (int j = 0; j &lt; 4; </a:t>
            </a:r>
            <a:r>
              <a:rPr dirty="0" err="1"/>
              <a:t>j++</a:t>
            </a:r>
            <a:r>
              <a:rPr dirty="0"/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   for (int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13; </a:t>
            </a:r>
            <a:r>
              <a:rPr dirty="0" err="1"/>
              <a:t>i</a:t>
            </a:r>
            <a:r>
              <a:rPr dirty="0"/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      deck[</a:t>
            </a:r>
            <a:r>
              <a:rPr dirty="0" err="1"/>
              <a:t>i</a:t>
            </a:r>
            <a:r>
              <a:rPr dirty="0"/>
              <a:t> + 13*j] = rank[</a:t>
            </a:r>
            <a:r>
              <a:rPr dirty="0" err="1"/>
              <a:t>i</a:t>
            </a:r>
            <a:r>
              <a:rPr dirty="0"/>
              <a:t>] + suit[j];</a:t>
            </a:r>
          </a:p>
        </p:txBody>
      </p:sp>
      <p:sp>
        <p:nvSpPr>
          <p:cNvPr id="377" name="for (int i = 0; i &lt; 13; i++)…"/>
          <p:cNvSpPr/>
          <p:nvPr/>
        </p:nvSpPr>
        <p:spPr>
          <a:xfrm>
            <a:off x="12941300" y="3390900"/>
            <a:ext cx="9474200" cy="233172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for (int i = 0; i &lt; 13; i++)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   for (int j = 0; j &lt; 4; j++)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t>      deck[i + 13*j] = rank[i] + suit[j];</a:t>
            </a:r>
          </a:p>
        </p:txBody>
      </p:sp>
      <p:sp>
        <p:nvSpPr>
          <p:cNvPr id="378" name="Arrow"/>
          <p:cNvSpPr/>
          <p:nvPr/>
        </p:nvSpPr>
        <p:spPr>
          <a:xfrm>
            <a:off x="11645900" y="4152900"/>
            <a:ext cx="1206500" cy="635000"/>
          </a:xfrm>
          <a:prstGeom prst="rightArrow">
            <a:avLst>
              <a:gd name="adj1" fmla="val 32000"/>
              <a:gd name="adj2" fmla="val 88000"/>
            </a:avLst>
          </a:prstGeom>
          <a:solidFill>
            <a:srgbClr val="8D3124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defTabSz="647700">
              <a:lnSpc>
                <a:spcPts val="3100"/>
              </a:lnSpc>
              <a:tabLst>
                <a:tab pos="1511300" algn="l"/>
              </a:tabLst>
              <a:defRPr sz="2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op quiz 2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2 on arrays</a:t>
            </a:r>
          </a:p>
        </p:txBody>
      </p:sp>
      <p:sp>
        <p:nvSpPr>
          <p:cNvPr id="381" name="Q. What happens if the order of the for loops in Deck is switched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56718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if the order of the </a:t>
            </a:r>
            <a:r>
              <a: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rPr>
                <a:solidFill>
                  <a:srgbClr val="000000"/>
                </a:solidFill>
              </a:rPr>
              <a:t> loops in </a:t>
            </a:r>
            <a:r>
              <a: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Deck</a:t>
            </a:r>
            <a:r>
              <a:rPr>
                <a:solidFill>
                  <a:srgbClr val="000000"/>
                </a:solidFill>
              </a:rPr>
              <a:t> is switched?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83" name="for (int j = 0; j &lt; 4; j++)…"/>
          <p:cNvSpPr/>
          <p:nvPr/>
        </p:nvSpPr>
        <p:spPr>
          <a:xfrm>
            <a:off x="2091266" y="3387725"/>
            <a:ext cx="9474201" cy="233172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t>for (int j = 0; j &lt; 4; j++)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t>   for (int i = 0; i &lt; 13; i++)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t>      deck[i + 13*j] = rank[i] + suit[j];</a:t>
            </a:r>
          </a:p>
        </p:txBody>
      </p:sp>
      <p:sp>
        <p:nvSpPr>
          <p:cNvPr id="384" name="for (int i = 0; i &lt; 13; i++)…"/>
          <p:cNvSpPr/>
          <p:nvPr/>
        </p:nvSpPr>
        <p:spPr>
          <a:xfrm>
            <a:off x="12941300" y="3390900"/>
            <a:ext cx="9474200" cy="233172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for (int i = 0; i &lt; 13; i++)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   for (int j = 0; j &lt; 4; j++)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t>      deck[i + 13*j] = rank[i] + suit[j];</a:t>
            </a:r>
          </a:p>
        </p:txBody>
      </p:sp>
      <p:sp>
        <p:nvSpPr>
          <p:cNvPr id="385" name="Arrow"/>
          <p:cNvSpPr/>
          <p:nvPr/>
        </p:nvSpPr>
        <p:spPr>
          <a:xfrm>
            <a:off x="11645900" y="4152900"/>
            <a:ext cx="1206500" cy="635000"/>
          </a:xfrm>
          <a:prstGeom prst="rightArrow">
            <a:avLst>
              <a:gd name="adj1" fmla="val 32000"/>
              <a:gd name="adj2" fmla="val 88000"/>
            </a:avLst>
          </a:prstGeom>
          <a:solidFill>
            <a:srgbClr val="8D3124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defTabSz="647700">
              <a:lnSpc>
                <a:spcPts val="3100"/>
              </a:lnSpc>
              <a:tabLst>
                <a:tab pos="1511300" algn="l"/>
              </a:tabLst>
              <a:defRPr sz="2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A. The array is filled in a different order, but the output is the same."/>
          <p:cNvSpPr txBox="1"/>
          <p:nvPr/>
        </p:nvSpPr>
        <p:spPr>
          <a:xfrm>
            <a:off x="1270000" y="6223000"/>
            <a:ext cx="15786100" cy="1041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A. </a:t>
            </a:r>
            <a:r>
              <a:rPr>
                <a:solidFill>
                  <a:srgbClr val="000000"/>
                </a:solidFill>
              </a:rPr>
              <a:t>The array is filled in a different order, but the output is the same.</a:t>
            </a:r>
          </a:p>
        </p:txBody>
      </p:sp>
      <p:sp>
        <p:nvSpPr>
          <p:cNvPr id="387" name="NOTE: Error on page 92 in 3rd printing of text (see errata list on booksite)."/>
          <p:cNvSpPr txBox="1"/>
          <p:nvPr/>
        </p:nvSpPr>
        <p:spPr>
          <a:xfrm>
            <a:off x="1333500" y="12471400"/>
            <a:ext cx="1127085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82550" marR="82550" defTabSz="1816100">
              <a:defRPr sz="2400">
                <a:solidFill>
                  <a:srgbClr val="C64941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NOTE: </a:t>
            </a:r>
            <a:r>
              <a:rPr>
                <a:solidFill>
                  <a:srgbClr val="000000"/>
                </a:solidFill>
              </a:rPr>
              <a:t>Error on page 92 in 3rd printing of text (see errata list on booksite).</a:t>
            </a:r>
          </a:p>
        </p:txBody>
      </p:sp>
      <p:graphicFrame>
        <p:nvGraphicFramePr>
          <p:cNvPr id="388" name="Table"/>
          <p:cNvGraphicFramePr/>
          <p:nvPr/>
        </p:nvGraphicFramePr>
        <p:xfrm>
          <a:off x="5980274" y="10794537"/>
          <a:ext cx="16941800" cy="1168399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91632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...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...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...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38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39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40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41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...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51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67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9" name="i"/>
          <p:cNvSpPr txBox="1"/>
          <p:nvPr/>
        </p:nvSpPr>
        <p:spPr>
          <a:xfrm>
            <a:off x="12661900" y="8534400"/>
            <a:ext cx="30795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10159" marR="10159" defTabSz="647700">
              <a:lnSpc>
                <a:spcPts val="35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400">
                <a:uFill>
                  <a:solidFill>
                    <a:srgbClr val="007DD7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i</a:t>
            </a:r>
          </a:p>
        </p:txBody>
      </p:sp>
      <p:sp>
        <p:nvSpPr>
          <p:cNvPr id="390" name="j"/>
          <p:cNvSpPr txBox="1"/>
          <p:nvPr/>
        </p:nvSpPr>
        <p:spPr>
          <a:xfrm>
            <a:off x="19799300" y="6781800"/>
            <a:ext cx="30795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10159" marR="10159" defTabSz="647700">
              <a:lnSpc>
                <a:spcPts val="35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400">
                <a:uFill>
                  <a:solidFill>
                    <a:srgbClr val="007DD7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j</a:t>
            </a:r>
          </a:p>
        </p:txBody>
      </p:sp>
      <p:grpSp>
        <p:nvGrpSpPr>
          <p:cNvPr id="396" name="Group"/>
          <p:cNvGrpSpPr/>
          <p:nvPr/>
        </p:nvGrpSpPr>
        <p:grpSpPr>
          <a:xfrm>
            <a:off x="4940300" y="7241315"/>
            <a:ext cx="17945093" cy="4645886"/>
            <a:chOff x="0" y="0"/>
            <a:chExt cx="17945092" cy="4645885"/>
          </a:xfrm>
        </p:grpSpPr>
        <p:graphicFrame>
          <p:nvGraphicFramePr>
            <p:cNvPr id="391" name="Table"/>
            <p:cNvGraphicFramePr/>
            <p:nvPr/>
          </p:nvGraphicFramePr>
          <p:xfrm>
            <a:off x="14655800" y="0"/>
            <a:ext cx="3225800" cy="1168399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8064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064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064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064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491632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7676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♣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olidFill>
                              <a:srgbClr val="8D3124"/>
                            </a:solidFill>
                            <a:sym typeface="Lucida Sans"/>
                          </a:rPr>
                          <a:t>♦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10159" marR="10159" algn="ctr" defTabSz="647700">
                          <a:lnSpc>
                            <a:spcPts val="3500"/>
                          </a:lnSpc>
                          <a:tabLst>
                            <a:tab pos="1511300" algn="l"/>
                          </a:tabLst>
                          <a:defRPr sz="2400">
                            <a:solidFill>
                              <a:srgbClr val="8D3124"/>
                            </a:solidFill>
                            <a:uFill>
                              <a:solidFill>
                                <a:srgbClr val="8D3124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defRPr>
                        </a:pPr>
                        <a:r>
                          <a:t>♥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10159" marR="10159" algn="ctr" defTabSz="647700">
                          <a:lnSpc>
                            <a:spcPts val="3500"/>
                          </a:lnSpc>
                          <a:tabLst>
                            <a:tab pos="1511300" algn="l"/>
                          </a:tabLst>
                          <a:defRPr sz="2400">
                            <a:uFill>
                              <a:solidFill>
                                <a:srgbClr val="000112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defRPr>
                        </a:pPr>
                        <a:r>
                          <a:rPr>
                            <a:uFill>
                              <a:solidFill>
                                <a:srgbClr val="007DD7"/>
                              </a:solidFill>
                            </a:uFill>
                          </a:rPr>
                          <a:t>♠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392" name="suit"/>
            <p:cNvSpPr txBox="1"/>
            <p:nvPr/>
          </p:nvSpPr>
          <p:spPr>
            <a:xfrm>
              <a:off x="13627100" y="619984"/>
              <a:ext cx="5987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defTabSz="647700">
                <a:lnSpc>
                  <a:spcPts val="35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2400">
                  <a:uFill>
                    <a:solidFill>
                      <a:srgbClr val="007DD7"/>
                    </a:solidFill>
                  </a:uFill>
                </a:defRPr>
              </a:lvl1pPr>
            </a:lstStyle>
            <a:p>
              <a:pPr>
                <a:defRPr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suit</a:t>
              </a:r>
            </a:p>
          </p:txBody>
        </p:sp>
        <p:graphicFrame>
          <p:nvGraphicFramePr>
            <p:cNvPr id="393" name="Table"/>
            <p:cNvGraphicFramePr/>
            <p:nvPr/>
          </p:nvGraphicFramePr>
          <p:xfrm>
            <a:off x="7467600" y="1778000"/>
            <a:ext cx="10477492" cy="1168399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8059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805961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</a:tblGrid>
                <a:tr h="491632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4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5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6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7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8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9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12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7676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4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5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6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7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8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9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J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Q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K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394" name="rank"/>
            <p:cNvSpPr txBox="1"/>
            <p:nvPr/>
          </p:nvSpPr>
          <p:spPr>
            <a:xfrm>
              <a:off x="6438900" y="2397984"/>
              <a:ext cx="71739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defTabSz="647700">
                <a:lnSpc>
                  <a:spcPts val="35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2400">
                  <a:uFill>
                    <a:solidFill>
                      <a:srgbClr val="007DD7"/>
                    </a:solidFill>
                  </a:uFill>
                </a:defRPr>
              </a:lvl1pPr>
            </a:lstStyle>
            <a:p>
              <a:pPr>
                <a:defRPr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rank</a:t>
              </a:r>
            </a:p>
          </p:txBody>
        </p:sp>
        <p:sp>
          <p:nvSpPr>
            <p:cNvPr id="395" name="deck"/>
            <p:cNvSpPr txBox="1"/>
            <p:nvPr/>
          </p:nvSpPr>
          <p:spPr>
            <a:xfrm>
              <a:off x="0" y="4175984"/>
              <a:ext cx="7682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defTabSz="647700">
                <a:lnSpc>
                  <a:spcPts val="3500"/>
                </a:lnSpc>
                <a:buClr>
                  <a:srgbClr val="000112"/>
                </a:buClr>
                <a:buFont typeface="Courier New"/>
                <a:tabLst>
                  <a:tab pos="1511300" algn="l"/>
                </a:tabLst>
                <a:defRPr sz="2400">
                  <a:uFill>
                    <a:solidFill>
                      <a:srgbClr val="007DD7"/>
                    </a:solidFill>
                  </a:uFill>
                </a:defRPr>
              </a:lvl1pPr>
            </a:lstStyle>
            <a:p>
              <a:pPr>
                <a:defRPr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deck</a:t>
              </a:r>
            </a:p>
          </p:txBody>
        </p:sp>
      </p:grpSp>
      <p:sp>
        <p:nvSpPr>
          <p:cNvPr id="397" name="2♣"/>
          <p:cNvSpPr txBox="1"/>
          <p:nvPr/>
        </p:nvSpPr>
        <p:spPr>
          <a:xfrm>
            <a:off x="6094883" y="114173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2♣</a:t>
            </a:r>
          </a:p>
        </p:txBody>
      </p:sp>
      <p:sp>
        <p:nvSpPr>
          <p:cNvPr id="398" name="3♣"/>
          <p:cNvSpPr txBox="1"/>
          <p:nvPr/>
        </p:nvSpPr>
        <p:spPr>
          <a:xfrm>
            <a:off x="6945783" y="114173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3♣</a:t>
            </a:r>
          </a:p>
        </p:txBody>
      </p:sp>
      <p:sp>
        <p:nvSpPr>
          <p:cNvPr id="399" name="4♣"/>
          <p:cNvSpPr txBox="1"/>
          <p:nvPr/>
        </p:nvSpPr>
        <p:spPr>
          <a:xfrm>
            <a:off x="7796683" y="114173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4♣</a:t>
            </a:r>
          </a:p>
        </p:txBody>
      </p:sp>
      <p:sp>
        <p:nvSpPr>
          <p:cNvPr id="400" name="..."/>
          <p:cNvSpPr txBox="1"/>
          <p:nvPr/>
        </p:nvSpPr>
        <p:spPr>
          <a:xfrm>
            <a:off x="8650089" y="11430000"/>
            <a:ext cx="403622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...</a:t>
            </a:r>
          </a:p>
        </p:txBody>
      </p:sp>
      <p:sp>
        <p:nvSpPr>
          <p:cNvPr id="401" name="A♣"/>
          <p:cNvSpPr txBox="1"/>
          <p:nvPr/>
        </p:nvSpPr>
        <p:spPr>
          <a:xfrm>
            <a:off x="9451602" y="11417300"/>
            <a:ext cx="629396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A♣</a:t>
            </a:r>
          </a:p>
        </p:txBody>
      </p:sp>
      <p:sp>
        <p:nvSpPr>
          <p:cNvPr id="402" name="2♦"/>
          <p:cNvSpPr txBox="1"/>
          <p:nvPr/>
        </p:nvSpPr>
        <p:spPr>
          <a:xfrm>
            <a:off x="10336683" y="114173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2♦</a:t>
            </a:r>
          </a:p>
        </p:txBody>
      </p:sp>
      <p:sp>
        <p:nvSpPr>
          <p:cNvPr id="403" name="3♦"/>
          <p:cNvSpPr txBox="1"/>
          <p:nvPr/>
        </p:nvSpPr>
        <p:spPr>
          <a:xfrm>
            <a:off x="11187583" y="114173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3♦</a:t>
            </a:r>
          </a:p>
        </p:txBody>
      </p:sp>
      <p:sp>
        <p:nvSpPr>
          <p:cNvPr id="404" name="4♦"/>
          <p:cNvSpPr txBox="1"/>
          <p:nvPr/>
        </p:nvSpPr>
        <p:spPr>
          <a:xfrm>
            <a:off x="12025783" y="114173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4♦</a:t>
            </a:r>
          </a:p>
        </p:txBody>
      </p:sp>
      <p:sp>
        <p:nvSpPr>
          <p:cNvPr id="405" name="..."/>
          <p:cNvSpPr txBox="1"/>
          <p:nvPr/>
        </p:nvSpPr>
        <p:spPr>
          <a:xfrm>
            <a:off x="12980789" y="11430000"/>
            <a:ext cx="403622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...</a:t>
            </a:r>
          </a:p>
        </p:txBody>
      </p:sp>
      <p:sp>
        <p:nvSpPr>
          <p:cNvPr id="406" name="A♦"/>
          <p:cNvSpPr txBox="1"/>
          <p:nvPr/>
        </p:nvSpPr>
        <p:spPr>
          <a:xfrm>
            <a:off x="13731502" y="11417300"/>
            <a:ext cx="629396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A♦</a:t>
            </a:r>
          </a:p>
        </p:txBody>
      </p:sp>
      <p:sp>
        <p:nvSpPr>
          <p:cNvPr id="407" name="2♥"/>
          <p:cNvSpPr txBox="1"/>
          <p:nvPr/>
        </p:nvSpPr>
        <p:spPr>
          <a:xfrm>
            <a:off x="14578483" y="114173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914400">
              <a:lnSpc>
                <a:spcPts val="3400"/>
              </a:lnSpc>
              <a:tabLst>
                <a:tab pos="1511300" algn="l"/>
              </a:tabLst>
              <a:defRPr sz="24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2</a:t>
            </a:r>
            <a:r>
              <a:rPr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♥</a:t>
            </a:r>
          </a:p>
        </p:txBody>
      </p:sp>
      <p:sp>
        <p:nvSpPr>
          <p:cNvPr id="408" name="3♥"/>
          <p:cNvSpPr txBox="1"/>
          <p:nvPr/>
        </p:nvSpPr>
        <p:spPr>
          <a:xfrm>
            <a:off x="15416683" y="114173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914400">
              <a:lnSpc>
                <a:spcPts val="3400"/>
              </a:lnSpc>
              <a:tabLst>
                <a:tab pos="1511300" algn="l"/>
              </a:tabLst>
              <a:defRPr sz="24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3</a:t>
            </a:r>
            <a:r>
              <a:rPr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♥</a:t>
            </a:r>
          </a:p>
        </p:txBody>
      </p:sp>
      <p:sp>
        <p:nvSpPr>
          <p:cNvPr id="409" name="4♥"/>
          <p:cNvSpPr txBox="1"/>
          <p:nvPr/>
        </p:nvSpPr>
        <p:spPr>
          <a:xfrm>
            <a:off x="16254883" y="114173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914400">
              <a:lnSpc>
                <a:spcPts val="3400"/>
              </a:lnSpc>
              <a:tabLst>
                <a:tab pos="1511300" algn="l"/>
              </a:tabLst>
              <a:defRPr sz="24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4</a:t>
            </a:r>
            <a:r>
              <a:rPr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♥</a:t>
            </a:r>
          </a:p>
        </p:txBody>
      </p:sp>
      <p:sp>
        <p:nvSpPr>
          <p:cNvPr id="410" name="..."/>
          <p:cNvSpPr txBox="1"/>
          <p:nvPr/>
        </p:nvSpPr>
        <p:spPr>
          <a:xfrm>
            <a:off x="17197189" y="11391900"/>
            <a:ext cx="403622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...</a:t>
            </a:r>
          </a:p>
        </p:txBody>
      </p:sp>
      <p:sp>
        <p:nvSpPr>
          <p:cNvPr id="411" name="A♥"/>
          <p:cNvSpPr txBox="1"/>
          <p:nvPr/>
        </p:nvSpPr>
        <p:spPr>
          <a:xfrm>
            <a:off x="17960602" y="11404600"/>
            <a:ext cx="629396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914400">
              <a:lnSpc>
                <a:spcPts val="3400"/>
              </a:lnSpc>
              <a:tabLst>
                <a:tab pos="1511300" algn="l"/>
              </a:tabLst>
              <a:defRPr sz="24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A</a:t>
            </a:r>
            <a:r>
              <a:rPr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♥</a:t>
            </a:r>
          </a:p>
        </p:txBody>
      </p:sp>
      <p:sp>
        <p:nvSpPr>
          <p:cNvPr id="412" name="2♠"/>
          <p:cNvSpPr txBox="1"/>
          <p:nvPr/>
        </p:nvSpPr>
        <p:spPr>
          <a:xfrm>
            <a:off x="18794883" y="114046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914400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2</a:t>
            </a:r>
            <a:r>
              <a:rPr>
                <a:uFill>
                  <a:solidFill>
                    <a:srgbClr val="007DD7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♠</a:t>
            </a:r>
          </a:p>
        </p:txBody>
      </p:sp>
      <p:sp>
        <p:nvSpPr>
          <p:cNvPr id="413" name="3♠"/>
          <p:cNvSpPr txBox="1"/>
          <p:nvPr/>
        </p:nvSpPr>
        <p:spPr>
          <a:xfrm>
            <a:off x="19658483" y="114046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914400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3</a:t>
            </a:r>
            <a:r>
              <a:rPr>
                <a:uFill>
                  <a:solidFill>
                    <a:srgbClr val="007DD7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♠</a:t>
            </a:r>
          </a:p>
        </p:txBody>
      </p:sp>
      <p:sp>
        <p:nvSpPr>
          <p:cNvPr id="414" name="4♠"/>
          <p:cNvSpPr txBox="1"/>
          <p:nvPr/>
        </p:nvSpPr>
        <p:spPr>
          <a:xfrm>
            <a:off x="20509383" y="11404600"/>
            <a:ext cx="61183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914400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4</a:t>
            </a:r>
            <a:r>
              <a:rPr>
                <a:uFill>
                  <a:solidFill>
                    <a:srgbClr val="007DD7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♠</a:t>
            </a:r>
          </a:p>
        </p:txBody>
      </p:sp>
      <p:sp>
        <p:nvSpPr>
          <p:cNvPr id="415" name="..."/>
          <p:cNvSpPr txBox="1"/>
          <p:nvPr/>
        </p:nvSpPr>
        <p:spPr>
          <a:xfrm>
            <a:off x="21451689" y="11391900"/>
            <a:ext cx="403622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...</a:t>
            </a:r>
          </a:p>
        </p:txBody>
      </p:sp>
      <p:sp>
        <p:nvSpPr>
          <p:cNvPr id="416" name="A♠"/>
          <p:cNvSpPr txBox="1"/>
          <p:nvPr/>
        </p:nvSpPr>
        <p:spPr>
          <a:xfrm>
            <a:off x="22177002" y="11404600"/>
            <a:ext cx="629396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914400">
              <a:lnSpc>
                <a:spcPts val="34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A</a:t>
            </a:r>
            <a:r>
              <a:rPr>
                <a:uFill>
                  <a:solidFill>
                    <a:srgbClr val="007DD7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3A6957-51E3-4203-ADF7-27419CBD675F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35352 0.000463" pathEditMode="relative">
                                      <p:cBhvr>
                                        <p:cTn id="27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352 0.000463 L 0.069727 0.001389" pathEditMode="relative">
                                      <p:cBhvr>
                                        <p:cTn id="3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727 0.001389 L 0.104102 0.000463" pathEditMode="relative">
                                      <p:cBhvr>
                                        <p:cTn id="4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32813 0.000000" pathEditMode="relative">
                                      <p:cBhvr>
                                        <p:cTn id="51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102 0.000463 L 0.000456 0.002315" pathEditMode="relative">
                                      <p:cBhvr>
                                        <p:cTn id="5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56 0.002315 L 0.034831 0.002315" pathEditMode="relative">
                                      <p:cBhvr>
                                        <p:cTn id="6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831 0.002315 L 0.068165 0.001389" pathEditMode="relative">
                                      <p:cBhvr>
                                        <p:cTn id="71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165 0.001389 L 0.100977 0.001389" pathEditMode="relative">
                                      <p:cBhvr>
                                        <p:cTn id="7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813 0.000000 L 0.065625 0.000000" pathEditMode="relative">
                                      <p:cBhvr>
                                        <p:cTn id="87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977 0.001389 L 0.000456 0.001389" pathEditMode="relative">
                                      <p:cBhvr>
                                        <p:cTn id="91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56 0.001389 L 0.034831 0.001389" pathEditMode="relative">
                                      <p:cBhvr>
                                        <p:cTn id="9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831 0.001389 L 0.068685 0.001389" pathEditMode="relative">
                                      <p:cBhvr>
                                        <p:cTn id="107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685 0.001389 L 0.100977 0.001389" pathEditMode="relative">
                                      <p:cBhvr>
                                        <p:cTn id="11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25 0.000000 L 0.395313 0.000000" pathEditMode="relative">
                                      <p:cBhvr>
                                        <p:cTn id="12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977 0.001389 L 0.002019 0.001389" pathEditMode="relative">
                                      <p:cBhvr>
                                        <p:cTn id="13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19 0.001389 L 0.035352 0.001389" pathEditMode="relative">
                                      <p:cBhvr>
                                        <p:cTn id="147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352 0.001389 L 0.068685 0.001389" pathEditMode="relative">
                                      <p:cBhvr>
                                        <p:cTn id="15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685 0.001389 L 0.100977 0.001389" pathEditMode="relative">
                                      <p:cBhvr>
                                        <p:cTn id="16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 advAuto="0"/>
      <p:bldP spid="387" grpId="0" animBg="1" advAuto="0"/>
      <p:bldP spid="388" grpId="0" animBg="1" advAuto="0"/>
      <p:bldP spid="389" grpId="0" animBg="1" advAuto="0"/>
      <p:bldP spid="390" grpId="0" animBg="1" advAuto="0"/>
      <p:bldP spid="396" grpId="0" animBg="1" advAuto="0"/>
      <p:bldP spid="397" grpId="0" animBg="1" advAuto="0"/>
      <p:bldP spid="398" grpId="0" animBg="1" advAuto="0"/>
      <p:bldP spid="399" grpId="0" animBg="1" advAuto="0"/>
      <p:bldP spid="400" grpId="0" animBg="1" advAuto="0"/>
      <p:bldP spid="401" grpId="0" animBg="1" advAuto="0"/>
      <p:bldP spid="402" grpId="0" animBg="1" advAuto="0"/>
      <p:bldP spid="403" grpId="0" animBg="1" advAuto="0"/>
      <p:bldP spid="404" grpId="0" animBg="1" advAuto="0"/>
      <p:bldP spid="405" grpId="0" animBg="1" advAuto="0"/>
      <p:bldP spid="406" grpId="0" animBg="1" advAuto="0"/>
      <p:bldP spid="407" grpId="0" animBg="1" advAuto="0"/>
      <p:bldP spid="408" grpId="0" animBg="1" advAuto="0"/>
      <p:bldP spid="409" grpId="0" animBg="1" advAuto="0"/>
      <p:bldP spid="410" grpId="0" animBg="1" advAuto="0"/>
      <p:bldP spid="411" grpId="0" animBg="1" advAuto="0"/>
      <p:bldP spid="412" grpId="0" animBg="1" advAuto="0"/>
      <p:bldP spid="413" grpId="0" animBg="1" advAuto="0"/>
      <p:bldP spid="414" grpId="0" animBg="1" advAuto="0"/>
      <p:bldP spid="415" grpId="0" animBg="1" advAuto="0"/>
      <p:bldP spid="416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op quiz 3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3 on arrays</a:t>
            </a:r>
          </a:p>
        </p:txBody>
      </p:sp>
      <p:sp>
        <p:nvSpPr>
          <p:cNvPr id="419" name="Q. Change Deck to put the cards in rank order in the array.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56718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Change </a:t>
            </a:r>
            <a:r>
              <a: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Deck</a:t>
            </a:r>
            <a:r>
              <a:rPr>
                <a:solidFill>
                  <a:srgbClr val="000000"/>
                </a:solidFill>
              </a:rPr>
              <a:t> to put the cards in rank order in the array.</a:t>
            </a:r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21" name="% java Deck…"/>
          <p:cNvSpPr/>
          <p:nvPr/>
        </p:nvSpPr>
        <p:spPr>
          <a:xfrm>
            <a:off x="1270000" y="3366655"/>
            <a:ext cx="20688300" cy="3121891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marL="7224" marR="7224" defTabSz="1295400">
              <a:lnSpc>
                <a:spcPts val="3300"/>
              </a:lnSpc>
              <a:spcBef>
                <a:spcPts val="300"/>
              </a:spcBef>
              <a:defRPr sz="27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Deck</a:t>
            </a:r>
          </a:p>
          <a:p>
            <a:pPr marL="7224" marR="7224" defTabSz="1295400">
              <a:lnSpc>
                <a:spcPts val="6200"/>
              </a:lnSpc>
              <a:spcBef>
                <a:spcPts val="200"/>
              </a:spcBef>
              <a:defRPr sz="27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2♣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2♦ 2♥ </a:t>
            </a:r>
            <a:r>
              <a:rPr dirty="0"/>
              <a:t>2♠ 3♣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3♦</a:t>
            </a:r>
            <a:r>
              <a:rPr sz="44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3♥</a:t>
            </a:r>
            <a:r>
              <a:rPr sz="4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/>
              <a:t>3♠</a:t>
            </a:r>
            <a:r>
              <a:rPr sz="5100" dirty="0"/>
              <a:t> </a:t>
            </a:r>
            <a:r>
              <a:rPr dirty="0"/>
              <a:t>4♣</a:t>
            </a:r>
            <a:r>
              <a:rPr sz="39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4♦ 4♥ </a:t>
            </a:r>
            <a:r>
              <a:rPr dirty="0"/>
              <a:t>4♠ 5♣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5♦ 5♥ </a:t>
            </a:r>
            <a:r>
              <a:rPr dirty="0"/>
              <a:t>5♠ 6♣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6♦ 6♥ </a:t>
            </a:r>
            <a:r>
              <a:rPr dirty="0"/>
              <a:t>6♠ 7♣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7♦ 7♥ </a:t>
            </a:r>
            <a:r>
              <a:rPr dirty="0"/>
              <a:t>7♠ 8♣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8♦ 8♥ </a:t>
            </a:r>
            <a:r>
              <a:rPr dirty="0"/>
              <a:t>8♠ 9♣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9♦ 9♥ </a:t>
            </a:r>
            <a:r>
              <a:rPr dirty="0"/>
              <a:t>9♠ 10♣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10♦ 10♥ </a:t>
            </a:r>
            <a:r>
              <a:rPr dirty="0"/>
              <a:t>10♠ J♣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J♦ J♥ </a:t>
            </a:r>
            <a:r>
              <a:rPr dirty="0"/>
              <a:t>J♠ Q♣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Q♦ Q♥ </a:t>
            </a:r>
            <a:r>
              <a:rPr dirty="0"/>
              <a:t>Q♠</a:t>
            </a:r>
            <a:r>
              <a:rPr sz="2500" dirty="0"/>
              <a:t> </a:t>
            </a:r>
            <a:r>
              <a:rPr dirty="0"/>
              <a:t>K♣</a:t>
            </a:r>
            <a:r>
              <a:rPr sz="23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K♦</a:t>
            </a:r>
            <a:r>
              <a:rPr sz="23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K♥</a:t>
            </a:r>
            <a:r>
              <a:rPr sz="23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/>
              <a:t>K♠</a:t>
            </a:r>
            <a:r>
              <a:rPr sz="2200" dirty="0"/>
              <a:t> </a:t>
            </a:r>
            <a:r>
              <a:rPr dirty="0"/>
              <a:t>A♣</a:t>
            </a:r>
            <a:r>
              <a:rPr sz="23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A♦</a:t>
            </a:r>
            <a:r>
              <a:rPr sz="23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A♥</a:t>
            </a:r>
            <a:r>
              <a:rPr dirty="0"/>
              <a:t> A♠</a:t>
            </a:r>
          </a:p>
          <a:p>
            <a:pPr marL="7224" marR="7224" defTabSz="1295400">
              <a:lnSpc>
                <a:spcPts val="3300"/>
              </a:lnSpc>
              <a:spcBef>
                <a:spcPts val="1900"/>
              </a:spcBef>
              <a:defRPr sz="27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op quiz 3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3 on arrays</a:t>
            </a:r>
          </a:p>
        </p:txBody>
      </p:sp>
      <p:sp>
        <p:nvSpPr>
          <p:cNvPr id="424" name="Q. Change Deck to put the cards in rank order in the array.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56718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Change </a:t>
            </a:r>
            <a:r>
              <a: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Deck</a:t>
            </a:r>
            <a:r>
              <a:rPr>
                <a:solidFill>
                  <a:srgbClr val="000000"/>
                </a:solidFill>
              </a:rPr>
              <a:t> to put the cards in rank order in the array.</a:t>
            </a:r>
          </a:p>
        </p:txBody>
      </p:sp>
      <p:sp>
        <p:nvSpPr>
          <p:cNvPr id="4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426" name="for (int i = 0; i &lt; 13; i++)…"/>
          <p:cNvSpPr/>
          <p:nvPr/>
        </p:nvSpPr>
        <p:spPr>
          <a:xfrm>
            <a:off x="2857500" y="6362700"/>
            <a:ext cx="9474200" cy="233172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for (int i = 0; i &lt; 13; i++)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   for (int j = 0; j &lt; 4; j++)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t>      deck[4*i + j] = rank[i] + suit[j];</a:t>
            </a:r>
          </a:p>
        </p:txBody>
      </p:sp>
      <p:sp>
        <p:nvSpPr>
          <p:cNvPr id="427" name="A."/>
          <p:cNvSpPr txBox="1"/>
          <p:nvPr/>
        </p:nvSpPr>
        <p:spPr>
          <a:xfrm>
            <a:off x="1270000" y="6350000"/>
            <a:ext cx="1206500" cy="1041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A. </a:t>
            </a:r>
          </a:p>
        </p:txBody>
      </p:sp>
      <p:sp>
        <p:nvSpPr>
          <p:cNvPr id="428" name="% java Deck…"/>
          <p:cNvSpPr/>
          <p:nvPr/>
        </p:nvSpPr>
        <p:spPr>
          <a:xfrm>
            <a:off x="2819400" y="3175000"/>
            <a:ext cx="20688300" cy="2932502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marL="7224" marR="7224" defTabSz="1295400">
              <a:lnSpc>
                <a:spcPts val="3300"/>
              </a:lnSpc>
              <a:spcBef>
                <a:spcPts val="300"/>
              </a:spcBef>
              <a:defRPr sz="27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Deck</a:t>
            </a:r>
          </a:p>
          <a:p>
            <a:pPr marL="7224" marR="7224" defTabSz="1295400">
              <a:lnSpc>
                <a:spcPts val="6200"/>
              </a:lnSpc>
              <a:spcBef>
                <a:spcPts val="200"/>
              </a:spcBef>
              <a:defRPr sz="27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2♣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2♦ 2♥ </a:t>
            </a:r>
            <a:r>
              <a:rPr dirty="0"/>
              <a:t>2♠ 3♣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3♦</a:t>
            </a:r>
            <a:r>
              <a:rPr sz="44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3♥</a:t>
            </a:r>
            <a:r>
              <a:rPr sz="4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/>
              <a:t>3♠</a:t>
            </a:r>
            <a:r>
              <a:rPr sz="5100" dirty="0"/>
              <a:t> </a:t>
            </a:r>
            <a:r>
              <a:rPr dirty="0"/>
              <a:t>4♣</a:t>
            </a:r>
            <a:r>
              <a:rPr sz="39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4♦ 4♥ </a:t>
            </a:r>
            <a:r>
              <a:rPr dirty="0"/>
              <a:t>4♠ 5♣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5♦ 5♥ </a:t>
            </a:r>
            <a:r>
              <a:rPr dirty="0"/>
              <a:t>5♠ 6♣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6♦ 6♥ </a:t>
            </a:r>
            <a:r>
              <a:rPr dirty="0"/>
              <a:t>6♠ 7♣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7♦ 7♥ </a:t>
            </a:r>
            <a:r>
              <a:rPr dirty="0"/>
              <a:t>7♠ 8♣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8♦ 8♥ </a:t>
            </a:r>
            <a:r>
              <a:rPr dirty="0"/>
              <a:t>8♠ 9♣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9♦ 9♥ </a:t>
            </a:r>
            <a:r>
              <a:rPr dirty="0"/>
              <a:t>9♠ 10♣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10♦ 10♥ </a:t>
            </a:r>
            <a:r>
              <a:rPr dirty="0"/>
              <a:t>10♠ J♣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J♦ J♥ </a:t>
            </a:r>
            <a:r>
              <a:rPr dirty="0"/>
              <a:t>J♠ Q♣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Q♦ Q♥ </a:t>
            </a:r>
            <a:r>
              <a:rPr dirty="0"/>
              <a:t>Q♠</a:t>
            </a:r>
            <a:r>
              <a:rPr sz="2500" dirty="0"/>
              <a:t> </a:t>
            </a:r>
            <a:r>
              <a:rPr dirty="0"/>
              <a:t>K♣</a:t>
            </a:r>
            <a:r>
              <a:rPr sz="23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K♦</a:t>
            </a:r>
            <a:r>
              <a:rPr sz="23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K♥</a:t>
            </a:r>
            <a:r>
              <a:rPr sz="23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dirty="0"/>
              <a:t>K♠</a:t>
            </a:r>
            <a:r>
              <a:rPr sz="2200" dirty="0"/>
              <a:t> </a:t>
            </a:r>
            <a:r>
              <a:rPr dirty="0"/>
              <a:t>A♣</a:t>
            </a:r>
            <a:r>
              <a:rPr sz="23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A♦</a:t>
            </a:r>
            <a:r>
              <a:rPr sz="2300" dirty="0"/>
              <a:t>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A♥</a:t>
            </a:r>
            <a:r>
              <a:rPr dirty="0"/>
              <a:t> A♠</a:t>
            </a:r>
          </a:p>
          <a:p>
            <a:pPr marL="7224" marR="7224" defTabSz="1295400">
              <a:lnSpc>
                <a:spcPts val="3300"/>
              </a:lnSpc>
              <a:spcBef>
                <a:spcPts val="1900"/>
              </a:spcBef>
              <a:defRPr sz="27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</a:t>
            </a:r>
          </a:p>
        </p:txBody>
      </p:sp>
      <p:graphicFrame>
        <p:nvGraphicFramePr>
          <p:cNvPr id="429" name="Table"/>
          <p:cNvGraphicFramePr/>
          <p:nvPr/>
        </p:nvGraphicFramePr>
        <p:xfrm>
          <a:off x="11555571" y="11810537"/>
          <a:ext cx="11366488" cy="1168399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811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1189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1632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...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67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2♦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r>
                        <a:t>2</a:t>
                      </a:r>
                      <a:r>
                        <a:rPr>
                          <a:uFill>
                            <a:solidFill>
                              <a:srgbClr val="8D3124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♥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r>
                        <a:t>2</a:t>
                      </a: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3♦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r>
                        <a:t>3</a:t>
                      </a:r>
                      <a:r>
                        <a:rPr>
                          <a:uFill>
                            <a:solidFill>
                              <a:srgbClr val="8D3124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♥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r>
                        <a:t>3</a:t>
                      </a: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4♦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olidFill>
                            <a:srgbClr val="8D3124"/>
                          </a:solidFill>
                          <a:sym typeface="Lucida Sans"/>
                        </a:defRPr>
                      </a:pPr>
                      <a:r>
                        <a:t>4</a:t>
                      </a:r>
                      <a:r>
                        <a:rPr>
                          <a:uFill>
                            <a:solidFill>
                              <a:srgbClr val="8D3124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♥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>
                          <a:sym typeface="Lucida Sans"/>
                        </a:defRPr>
                      </a:pPr>
                      <a:r>
                        <a:t>4</a:t>
                      </a: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...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19596100" y="8257315"/>
          <a:ext cx="3225800" cy="1168399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632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67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olidFill>
                            <a:srgbClr val="8D3124"/>
                          </a:solidFill>
                          <a:sym typeface="Lucida Sans"/>
                        </a:rPr>
                        <a:t>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marL="10159" marR="10159">
                        <a:lnSpc>
                          <a:spcPts val="3500"/>
                        </a:lnSpc>
                        <a:defRPr>
                          <a:solidFill>
                            <a:srgbClr val="8D3124"/>
                          </a:solidFill>
                          <a:uFill>
                            <a:solidFill>
                              <a:srgbClr val="8D3124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♥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marL="10159" marR="10159">
                        <a:lnSpc>
                          <a:spcPts val="3500"/>
                        </a:lnSpc>
                        <a:defRPr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♠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1" name="suit"/>
          <p:cNvSpPr txBox="1"/>
          <p:nvPr/>
        </p:nvSpPr>
        <p:spPr>
          <a:xfrm>
            <a:off x="18567400" y="8877300"/>
            <a:ext cx="858419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10159" marR="10159" defTabSz="647700">
              <a:lnSpc>
                <a:spcPts val="35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400">
                <a:uFill>
                  <a:solidFill>
                    <a:srgbClr val="007DD7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suit</a:t>
            </a:r>
          </a:p>
        </p:txBody>
      </p:sp>
      <p:graphicFrame>
        <p:nvGraphicFramePr>
          <p:cNvPr id="432" name="Table"/>
          <p:cNvGraphicFramePr/>
          <p:nvPr/>
        </p:nvGraphicFramePr>
        <p:xfrm>
          <a:off x="12407900" y="10035315"/>
          <a:ext cx="10477493" cy="1168399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805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059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91632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12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67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J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Q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K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A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3" name="rank"/>
          <p:cNvSpPr txBox="1"/>
          <p:nvPr/>
        </p:nvSpPr>
        <p:spPr>
          <a:xfrm>
            <a:off x="11379200" y="10655300"/>
            <a:ext cx="858419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10159" marR="10159" defTabSz="647700">
              <a:lnSpc>
                <a:spcPts val="35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400">
                <a:uFill>
                  <a:solidFill>
                    <a:srgbClr val="007DD7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rank</a:t>
            </a:r>
          </a:p>
        </p:txBody>
      </p:sp>
      <p:sp>
        <p:nvSpPr>
          <p:cNvPr id="434" name="i"/>
          <p:cNvSpPr txBox="1"/>
          <p:nvPr/>
        </p:nvSpPr>
        <p:spPr>
          <a:xfrm>
            <a:off x="12661900" y="9550400"/>
            <a:ext cx="30795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10159" marR="10159" defTabSz="647700">
              <a:lnSpc>
                <a:spcPts val="35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400">
                <a:uFill>
                  <a:solidFill>
                    <a:srgbClr val="007DD7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i</a:t>
            </a:r>
          </a:p>
        </p:txBody>
      </p:sp>
      <p:sp>
        <p:nvSpPr>
          <p:cNvPr id="435" name="j"/>
          <p:cNvSpPr txBox="1"/>
          <p:nvPr/>
        </p:nvSpPr>
        <p:spPr>
          <a:xfrm>
            <a:off x="19799300" y="7797800"/>
            <a:ext cx="30795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10159" marR="10159" defTabSz="647700">
              <a:lnSpc>
                <a:spcPts val="35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400">
                <a:uFill>
                  <a:solidFill>
                    <a:srgbClr val="007DD7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j</a:t>
            </a:r>
          </a:p>
        </p:txBody>
      </p:sp>
      <p:sp>
        <p:nvSpPr>
          <p:cNvPr id="436" name="deck"/>
          <p:cNvSpPr txBox="1"/>
          <p:nvPr/>
        </p:nvSpPr>
        <p:spPr>
          <a:xfrm>
            <a:off x="10439400" y="12433300"/>
            <a:ext cx="858419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10159" marR="10159" defTabSz="647700">
              <a:lnSpc>
                <a:spcPts val="35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400">
                <a:uFill>
                  <a:solidFill>
                    <a:srgbClr val="007DD7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deck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6F64D-84E2-2D4E-B3F0-E562961B8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23" y="10020300"/>
            <a:ext cx="5782201" cy="28217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CE4632-205C-0647-8F44-46E80683799A}"/>
              </a:ext>
            </a:extLst>
          </p:cNvPr>
          <p:cNvSpPr txBox="1"/>
          <p:nvPr/>
        </p:nvSpPr>
        <p:spPr>
          <a:xfrm>
            <a:off x="1873250" y="9542141"/>
            <a:ext cx="317211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Alternate solution: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34896 0.000000" pathEditMode="relative">
                                      <p:cBhvr>
                                        <p:cTn id="32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896 0.000000 L 0.069271 0.000000" pathEditMode="relative">
                                      <p:cBhvr>
                                        <p:cTn id="36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271 0.000000 L 0.100521 0.000000" pathEditMode="relative">
                                      <p:cBhvr>
                                        <p:cTn id="40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33333 0.000000" pathEditMode="relative">
                                      <p:cBhvr>
                                        <p:cTn id="44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521 0.000000 L 0.001563 0.000000" pathEditMode="relative">
                                      <p:cBhvr>
                                        <p:cTn id="48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3 0.000000 L 0.034896 0.000000" pathEditMode="relative">
                                      <p:cBhvr>
                                        <p:cTn id="52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896 0.000000 L 0.068750 0.000000" pathEditMode="relative">
                                      <p:cBhvr>
                                        <p:cTn id="56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750 0.000000 L 0.101562 0.000000" pathEditMode="relative">
                                      <p:cBhvr>
                                        <p:cTn id="60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333 0.000000 L 0.067187 0.000000" pathEditMode="relative">
                                      <p:cBhvr>
                                        <p:cTn id="64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562 0.000000 L 0.001562 0.000000" pathEditMode="relative">
                                      <p:cBhvr>
                                        <p:cTn id="68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2 0.000000 L 0.034896 0.000000" pathEditMode="relative">
                                      <p:cBhvr>
                                        <p:cTn id="72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896 0.000000 L 0.068750 0.000000" pathEditMode="relative">
                                      <p:cBhvr>
                                        <p:cTn id="76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750 0.000000 L 0.101042 0.000000" pathEditMode="relative">
                                      <p:cBhvr>
                                        <p:cTn id="80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187 0.000000 L 0.100000 0.000000" pathEditMode="relative">
                                      <p:cBhvr>
                                        <p:cTn id="84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042 0.000000 L 0.000521 0.000000" pathEditMode="relative">
                                      <p:cBhvr>
                                        <p:cTn id="88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1 0.000000 L 0.034896 0.000000" pathEditMode="relative">
                                      <p:cBhvr>
                                        <p:cTn id="92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 animBg="1" advAuto="0"/>
      <p:bldP spid="430" grpId="0" animBg="1" advAuto="0"/>
      <p:bldP spid="431" grpId="0" animBg="1" advAuto="0"/>
      <p:bldP spid="432" grpId="0" animBg="1" advAuto="0"/>
      <p:bldP spid="433" grpId="0" animBg="1" advAuto="0"/>
      <p:bldP spid="434" grpId="0" animBg="1" advAuto="0"/>
      <p:bldP spid="435" grpId="0" animBg="1" advAuto="0"/>
      <p:bldP spid="436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op quiz 3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Array application: take a card, any card</a:t>
            </a:r>
            <a:endParaRPr dirty="0"/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AE01A-270D-4168-90AC-CFFD8E34E0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roblem: Print a random sequence of N cards.">
            <a:extLst>
              <a:ext uri="{FF2B5EF4-FFF2-40B4-BE49-F238E27FC236}">
                <a16:creationId xmlns:a16="http://schemas.microsoft.com/office/drawing/2014/main" id="{DE41ABD8-8A5C-4FD4-9092-1D4E91EA86B2}"/>
              </a:ext>
            </a:extLst>
          </p:cNvPr>
          <p:cNvSpPr txBox="1"/>
          <p:nvPr/>
        </p:nvSpPr>
        <p:spPr>
          <a:xfrm>
            <a:off x="1270000" y="1778000"/>
            <a:ext cx="10896600" cy="1092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Problem:</a:t>
            </a:r>
            <a:r>
              <a:rPr dirty="0"/>
              <a:t> Print a random sequence of </a:t>
            </a:r>
            <a:r>
              <a:rPr i="1" dirty="0"/>
              <a:t>N</a:t>
            </a:r>
            <a:r>
              <a:rPr dirty="0"/>
              <a:t> cards.</a:t>
            </a:r>
          </a:p>
        </p:txBody>
      </p:sp>
      <p:sp>
        <p:nvSpPr>
          <p:cNvPr id="13" name="for (int i = 0; i &lt; N; i++)…">
            <a:extLst>
              <a:ext uri="{FF2B5EF4-FFF2-40B4-BE49-F238E27FC236}">
                <a16:creationId xmlns:a16="http://schemas.microsoft.com/office/drawing/2014/main" id="{8B4AC99B-9735-4105-87D5-9B1B501424EB}"/>
              </a:ext>
            </a:extLst>
          </p:cNvPr>
          <p:cNvSpPr txBox="1"/>
          <p:nvPr/>
        </p:nvSpPr>
        <p:spPr>
          <a:xfrm>
            <a:off x="5592762" y="8520112"/>
            <a:ext cx="8877301" cy="3286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200"/>
            </a:pPr>
            <a:r>
              <a:rPr sz="2800">
                <a:uFill>
                  <a:solidFill>
                    <a:srgbClr val="000000"/>
                  </a:solidFill>
                </a:uFill>
              </a:rPr>
              <a:t>for (int i = 0; i &lt; N; i++)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200"/>
            </a:pPr>
            <a:r>
              <a:rPr sz="280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200"/>
            </a:pPr>
            <a:r>
              <a:rPr sz="2800">
                <a:uFill>
                  <a:solidFill>
                    <a:srgbClr val="000000"/>
                  </a:solidFill>
                </a:uFill>
              </a:rPr>
              <a:t>   int r = (int) (Math.random() * 52); 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200"/>
            </a:pPr>
            <a:r>
              <a:rPr sz="2800">
                <a:uFill>
                  <a:solidFill>
                    <a:srgbClr val="000000"/>
                  </a:solidFill>
                </a:uFill>
              </a:rPr>
              <a:t>   System.out.println(deck[r]);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200"/>
            </a:pPr>
            <a:r>
              <a:rPr sz="280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sp>
        <p:nvSpPr>
          <p:cNvPr id="14" name="Algorithm…">
            <a:extLst>
              <a:ext uri="{FF2B5EF4-FFF2-40B4-BE49-F238E27FC236}">
                <a16:creationId xmlns:a16="http://schemas.microsoft.com/office/drawing/2014/main" id="{EEC15A99-DBD4-44E0-8B06-4D4917BE14B9}"/>
              </a:ext>
            </a:extLst>
          </p:cNvPr>
          <p:cNvSpPr txBox="1"/>
          <p:nvPr/>
        </p:nvSpPr>
        <p:spPr>
          <a:xfrm>
            <a:off x="1257300" y="3213100"/>
            <a:ext cx="14401800" cy="330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005493"/>
                  </a:solidFill>
                </a:uFill>
              </a:rPr>
              <a:t>Algorithm </a:t>
            </a:r>
          </a:p>
          <a:p>
            <a:pPr lvl="1" indent="88900"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Take </a:t>
            </a:r>
            <a:r>
              <a:rPr i="1">
                <a:uFill>
                  <a:solidFill>
                    <a:srgbClr val="000000"/>
                  </a:solidFill>
                </a:uFill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</a:rPr>
              <a:t> from the command line and do the following </a:t>
            </a:r>
            <a:r>
              <a:rPr i="1">
                <a:uFill>
                  <a:solidFill>
                    <a:srgbClr val="000000"/>
                  </a:solidFill>
                </a:uFill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</a:rPr>
              <a:t> times</a:t>
            </a:r>
          </a:p>
          <a:p>
            <a:pPr marL="760379" lvl="2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Calculate a random index </a:t>
            </a:r>
            <a:r>
              <a:rPr sz="3400" i="1">
                <a:uFill>
                  <a:solidFill>
                    <a:srgbClr val="000000"/>
                  </a:solidFill>
                </a:uFill>
              </a:rPr>
              <a:t>r</a:t>
            </a:r>
            <a:r>
              <a:rPr>
                <a:uFill>
                  <a:solidFill>
                    <a:srgbClr val="000000"/>
                  </a:solidFill>
                </a:uFill>
              </a:rPr>
              <a:t> between 0 and 51.</a:t>
            </a:r>
          </a:p>
          <a:p>
            <a:pPr marL="760379" lvl="2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Print </a:t>
            </a:r>
            <a:r>
              <a:rPr sz="34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deck[r]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15" name="Implementation: Add this code instead of printing deck in Deck.">
            <a:extLst>
              <a:ext uri="{FF2B5EF4-FFF2-40B4-BE49-F238E27FC236}">
                <a16:creationId xmlns:a16="http://schemas.microsoft.com/office/drawing/2014/main" id="{17C3B11F-94DF-442D-B38A-C2F98384530A}"/>
              </a:ext>
            </a:extLst>
          </p:cNvPr>
          <p:cNvSpPr txBox="1"/>
          <p:nvPr/>
        </p:nvSpPr>
        <p:spPr>
          <a:xfrm>
            <a:off x="1270000" y="6858000"/>
            <a:ext cx="14960600" cy="1092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solidFill>
                  <a:srgbClr val="005493"/>
                </a:solidFill>
              </a:rPr>
              <a:t>Implementation:</a:t>
            </a:r>
            <a:r>
              <a:t> Add this code instead of printing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deck</a:t>
            </a:r>
            <a:r>
              <a:t> in </a:t>
            </a:r>
            <a:r>
              <a:rPr sz="3200">
                <a:latin typeface="Helvetica"/>
                <a:ea typeface="Helvetica"/>
                <a:cs typeface="Helvetica"/>
                <a:sym typeface="Helvetica"/>
              </a:rPr>
              <a:t>Deck</a:t>
            </a:r>
            <a:r>
              <a:t>.</a:t>
            </a:r>
          </a:p>
        </p:txBody>
      </p:sp>
      <p:sp>
        <p:nvSpPr>
          <p:cNvPr id="16" name="Note: Same method is effective for printing a random sequence from any data collection.">
            <a:extLst>
              <a:ext uri="{FF2B5EF4-FFF2-40B4-BE49-F238E27FC236}">
                <a16:creationId xmlns:a16="http://schemas.microsoft.com/office/drawing/2014/main" id="{E2297309-0EE7-44E5-8554-640AA16AADA6}"/>
              </a:ext>
            </a:extLst>
          </p:cNvPr>
          <p:cNvSpPr txBox="1"/>
          <p:nvPr/>
        </p:nvSpPr>
        <p:spPr>
          <a:xfrm>
            <a:off x="1270000" y="11938000"/>
            <a:ext cx="21132800" cy="1092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solidFill>
                  <a:srgbClr val="005493"/>
                </a:solidFill>
              </a:rPr>
              <a:t>Note:</a:t>
            </a:r>
            <a:r>
              <a:t> Same method is effective for printing a random sequence from any data collection.</a:t>
            </a:r>
          </a:p>
        </p:txBody>
      </p:sp>
      <p:pic>
        <p:nvPicPr>
          <p:cNvPr id="17" name="url?sa=i&amp;rct=j&amp;q=&amp;esrc=s&amp;source=images&amp;cd=&amp;docid=SOuMXkI0Jo2hDM&amp;tbnid=qN27U1tFdHU9vM-&amp;ved=0CAUQjRw&amp;url=http%3A%2F%2Ftheharriedmom.com%2F&amp;ei=oHksUqTxPJW-4AOcnoGQAQ&amp;bvm=bv.51773540,d.png" descr="url?sa=i&amp;rct=j&amp;q=&amp;esrc=s&amp;source=images&amp;cd=&amp;docid=SOuMXkI0Jo2hDM&amp;tbnid=qN27U1tFdHU9vM-&amp;ved=0CAUQjRw&amp;url=http%3A%2F%2Ftheharriedmom.com%2F&amp;ei=oHksUqTxPJW-4AOcnoGQAQ&amp;bvm=bv.51773540,d.png">
            <a:extLst>
              <a:ext uri="{FF2B5EF4-FFF2-40B4-BE49-F238E27FC236}">
                <a16:creationId xmlns:a16="http://schemas.microsoft.com/office/drawing/2014/main" id="{04221B5F-975A-455A-88A0-763F2351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3" t="9611" r="6459" b="4580"/>
          <a:stretch>
            <a:fillRect/>
          </a:stretch>
        </p:blipFill>
        <p:spPr>
          <a:xfrm>
            <a:off x="17224567" y="3456448"/>
            <a:ext cx="5051233" cy="41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10" extrusionOk="0">
                <a:moveTo>
                  <a:pt x="9312" y="5"/>
                </a:moveTo>
                <a:cubicBezTo>
                  <a:pt x="9153" y="15"/>
                  <a:pt x="9078" y="90"/>
                  <a:pt x="8826" y="493"/>
                </a:cubicBezTo>
                <a:cubicBezTo>
                  <a:pt x="8792" y="546"/>
                  <a:pt x="8756" y="589"/>
                  <a:pt x="8744" y="589"/>
                </a:cubicBezTo>
                <a:cubicBezTo>
                  <a:pt x="8732" y="589"/>
                  <a:pt x="8674" y="559"/>
                  <a:pt x="8615" y="521"/>
                </a:cubicBezTo>
                <a:cubicBezTo>
                  <a:pt x="8494" y="445"/>
                  <a:pt x="8370" y="422"/>
                  <a:pt x="8271" y="460"/>
                </a:cubicBezTo>
                <a:cubicBezTo>
                  <a:pt x="8201" y="487"/>
                  <a:pt x="8090" y="610"/>
                  <a:pt x="8056" y="700"/>
                </a:cubicBezTo>
                <a:cubicBezTo>
                  <a:pt x="8042" y="735"/>
                  <a:pt x="8016" y="791"/>
                  <a:pt x="7998" y="827"/>
                </a:cubicBezTo>
                <a:cubicBezTo>
                  <a:pt x="7957" y="908"/>
                  <a:pt x="7763" y="1326"/>
                  <a:pt x="7683" y="1508"/>
                </a:cubicBezTo>
                <a:cubicBezTo>
                  <a:pt x="7649" y="1584"/>
                  <a:pt x="7586" y="1714"/>
                  <a:pt x="7544" y="1799"/>
                </a:cubicBezTo>
                <a:lnTo>
                  <a:pt x="7467" y="1953"/>
                </a:lnTo>
                <a:lnTo>
                  <a:pt x="7276" y="2053"/>
                </a:lnTo>
                <a:cubicBezTo>
                  <a:pt x="7171" y="2108"/>
                  <a:pt x="7056" y="2169"/>
                  <a:pt x="7018" y="2191"/>
                </a:cubicBezTo>
                <a:cubicBezTo>
                  <a:pt x="6980" y="2212"/>
                  <a:pt x="6936" y="2238"/>
                  <a:pt x="6920" y="2246"/>
                </a:cubicBezTo>
                <a:cubicBezTo>
                  <a:pt x="6826" y="2293"/>
                  <a:pt x="6527" y="2448"/>
                  <a:pt x="6455" y="2488"/>
                </a:cubicBezTo>
                <a:cubicBezTo>
                  <a:pt x="6133" y="2666"/>
                  <a:pt x="5372" y="3066"/>
                  <a:pt x="5277" y="3107"/>
                </a:cubicBezTo>
                <a:cubicBezTo>
                  <a:pt x="5179" y="3149"/>
                  <a:pt x="5072" y="3190"/>
                  <a:pt x="4707" y="3329"/>
                </a:cubicBezTo>
                <a:cubicBezTo>
                  <a:pt x="4544" y="3391"/>
                  <a:pt x="4283" y="3491"/>
                  <a:pt x="4129" y="3550"/>
                </a:cubicBezTo>
                <a:cubicBezTo>
                  <a:pt x="3974" y="3610"/>
                  <a:pt x="3690" y="3716"/>
                  <a:pt x="3498" y="3788"/>
                </a:cubicBezTo>
                <a:cubicBezTo>
                  <a:pt x="3306" y="3860"/>
                  <a:pt x="3036" y="3965"/>
                  <a:pt x="2898" y="4020"/>
                </a:cubicBezTo>
                <a:cubicBezTo>
                  <a:pt x="2760" y="4074"/>
                  <a:pt x="2529" y="4161"/>
                  <a:pt x="2387" y="4213"/>
                </a:cubicBezTo>
                <a:cubicBezTo>
                  <a:pt x="2245" y="4264"/>
                  <a:pt x="2102" y="4318"/>
                  <a:pt x="2068" y="4332"/>
                </a:cubicBezTo>
                <a:cubicBezTo>
                  <a:pt x="2035" y="4346"/>
                  <a:pt x="1883" y="4404"/>
                  <a:pt x="1733" y="4461"/>
                </a:cubicBezTo>
                <a:cubicBezTo>
                  <a:pt x="1271" y="4635"/>
                  <a:pt x="1082" y="4711"/>
                  <a:pt x="1049" y="4736"/>
                </a:cubicBezTo>
                <a:cubicBezTo>
                  <a:pt x="1032" y="4749"/>
                  <a:pt x="971" y="4773"/>
                  <a:pt x="912" y="4789"/>
                </a:cubicBezTo>
                <a:cubicBezTo>
                  <a:pt x="453" y="4913"/>
                  <a:pt x="324" y="4951"/>
                  <a:pt x="254" y="4980"/>
                </a:cubicBezTo>
                <a:cubicBezTo>
                  <a:pt x="112" y="5037"/>
                  <a:pt x="23" y="5156"/>
                  <a:pt x="1" y="5324"/>
                </a:cubicBezTo>
                <a:cubicBezTo>
                  <a:pt x="-7" y="5390"/>
                  <a:pt x="18" y="5571"/>
                  <a:pt x="83" y="5913"/>
                </a:cubicBezTo>
                <a:cubicBezTo>
                  <a:pt x="90" y="5953"/>
                  <a:pt x="115" y="6087"/>
                  <a:pt x="137" y="6208"/>
                </a:cubicBezTo>
                <a:cubicBezTo>
                  <a:pt x="159" y="6329"/>
                  <a:pt x="184" y="6461"/>
                  <a:pt x="191" y="6501"/>
                </a:cubicBezTo>
                <a:cubicBezTo>
                  <a:pt x="199" y="6542"/>
                  <a:pt x="220" y="6667"/>
                  <a:pt x="240" y="6778"/>
                </a:cubicBezTo>
                <a:cubicBezTo>
                  <a:pt x="261" y="6889"/>
                  <a:pt x="300" y="7096"/>
                  <a:pt x="325" y="7237"/>
                </a:cubicBezTo>
                <a:cubicBezTo>
                  <a:pt x="351" y="7379"/>
                  <a:pt x="390" y="7594"/>
                  <a:pt x="412" y="7715"/>
                </a:cubicBezTo>
                <a:cubicBezTo>
                  <a:pt x="434" y="7837"/>
                  <a:pt x="461" y="7990"/>
                  <a:pt x="473" y="8056"/>
                </a:cubicBezTo>
                <a:cubicBezTo>
                  <a:pt x="485" y="8121"/>
                  <a:pt x="513" y="8275"/>
                  <a:pt x="534" y="8396"/>
                </a:cubicBezTo>
                <a:cubicBezTo>
                  <a:pt x="555" y="8517"/>
                  <a:pt x="581" y="8666"/>
                  <a:pt x="593" y="8726"/>
                </a:cubicBezTo>
                <a:cubicBezTo>
                  <a:pt x="605" y="8787"/>
                  <a:pt x="656" y="9074"/>
                  <a:pt x="707" y="9362"/>
                </a:cubicBezTo>
                <a:cubicBezTo>
                  <a:pt x="758" y="9650"/>
                  <a:pt x="805" y="9918"/>
                  <a:pt x="814" y="9959"/>
                </a:cubicBezTo>
                <a:cubicBezTo>
                  <a:pt x="822" y="9999"/>
                  <a:pt x="843" y="10109"/>
                  <a:pt x="859" y="10203"/>
                </a:cubicBezTo>
                <a:cubicBezTo>
                  <a:pt x="876" y="10296"/>
                  <a:pt x="903" y="10447"/>
                  <a:pt x="919" y="10535"/>
                </a:cubicBezTo>
                <a:cubicBezTo>
                  <a:pt x="1004" y="11002"/>
                  <a:pt x="1029" y="11150"/>
                  <a:pt x="1049" y="11275"/>
                </a:cubicBezTo>
                <a:cubicBezTo>
                  <a:pt x="1062" y="11351"/>
                  <a:pt x="1082" y="11466"/>
                  <a:pt x="1095" y="11532"/>
                </a:cubicBezTo>
                <a:cubicBezTo>
                  <a:pt x="1124" y="11683"/>
                  <a:pt x="1141" y="11767"/>
                  <a:pt x="1170" y="11927"/>
                </a:cubicBezTo>
                <a:cubicBezTo>
                  <a:pt x="1182" y="11998"/>
                  <a:pt x="1207" y="12130"/>
                  <a:pt x="1224" y="12221"/>
                </a:cubicBezTo>
                <a:cubicBezTo>
                  <a:pt x="1291" y="12577"/>
                  <a:pt x="1512" y="13810"/>
                  <a:pt x="1553" y="14058"/>
                </a:cubicBezTo>
                <a:cubicBezTo>
                  <a:pt x="1565" y="14127"/>
                  <a:pt x="1590" y="14267"/>
                  <a:pt x="1611" y="14370"/>
                </a:cubicBezTo>
                <a:cubicBezTo>
                  <a:pt x="1631" y="14473"/>
                  <a:pt x="1659" y="14625"/>
                  <a:pt x="1672" y="14708"/>
                </a:cubicBezTo>
                <a:cubicBezTo>
                  <a:pt x="1684" y="14791"/>
                  <a:pt x="1708" y="14928"/>
                  <a:pt x="1724" y="15012"/>
                </a:cubicBezTo>
                <a:cubicBezTo>
                  <a:pt x="1741" y="15096"/>
                  <a:pt x="1761" y="15205"/>
                  <a:pt x="1770" y="15256"/>
                </a:cubicBezTo>
                <a:cubicBezTo>
                  <a:pt x="1962" y="16357"/>
                  <a:pt x="1979" y="16433"/>
                  <a:pt x="2068" y="16533"/>
                </a:cubicBezTo>
                <a:cubicBezTo>
                  <a:pt x="2189" y="16668"/>
                  <a:pt x="2305" y="16675"/>
                  <a:pt x="2665" y="16570"/>
                </a:cubicBezTo>
                <a:cubicBezTo>
                  <a:pt x="3231" y="16407"/>
                  <a:pt x="3577" y="16307"/>
                  <a:pt x="3925" y="16203"/>
                </a:cubicBezTo>
                <a:cubicBezTo>
                  <a:pt x="4127" y="16143"/>
                  <a:pt x="4305" y="16092"/>
                  <a:pt x="4322" y="16092"/>
                </a:cubicBezTo>
                <a:cubicBezTo>
                  <a:pt x="4339" y="16092"/>
                  <a:pt x="4412" y="16122"/>
                  <a:pt x="4481" y="16158"/>
                </a:cubicBezTo>
                <a:cubicBezTo>
                  <a:pt x="4551" y="16194"/>
                  <a:pt x="4720" y="16278"/>
                  <a:pt x="4858" y="16343"/>
                </a:cubicBezTo>
                <a:cubicBezTo>
                  <a:pt x="5224" y="16514"/>
                  <a:pt x="5200" y="16493"/>
                  <a:pt x="5317" y="16736"/>
                </a:cubicBezTo>
                <a:cubicBezTo>
                  <a:pt x="5374" y="16853"/>
                  <a:pt x="5434" y="16973"/>
                  <a:pt x="5450" y="17003"/>
                </a:cubicBezTo>
                <a:cubicBezTo>
                  <a:pt x="5466" y="17033"/>
                  <a:pt x="5515" y="17137"/>
                  <a:pt x="5562" y="17233"/>
                </a:cubicBezTo>
                <a:cubicBezTo>
                  <a:pt x="5608" y="17329"/>
                  <a:pt x="5706" y="17532"/>
                  <a:pt x="5780" y="17684"/>
                </a:cubicBezTo>
                <a:cubicBezTo>
                  <a:pt x="5854" y="17835"/>
                  <a:pt x="5921" y="17972"/>
                  <a:pt x="5928" y="17987"/>
                </a:cubicBezTo>
                <a:cubicBezTo>
                  <a:pt x="5934" y="18003"/>
                  <a:pt x="5953" y="18045"/>
                  <a:pt x="5972" y="18082"/>
                </a:cubicBezTo>
                <a:cubicBezTo>
                  <a:pt x="6021" y="18177"/>
                  <a:pt x="6368" y="18882"/>
                  <a:pt x="6389" y="18929"/>
                </a:cubicBezTo>
                <a:cubicBezTo>
                  <a:pt x="6399" y="18950"/>
                  <a:pt x="6445" y="19043"/>
                  <a:pt x="6492" y="19136"/>
                </a:cubicBezTo>
                <a:cubicBezTo>
                  <a:pt x="6603" y="19353"/>
                  <a:pt x="6672" y="19409"/>
                  <a:pt x="6830" y="19419"/>
                </a:cubicBezTo>
                <a:cubicBezTo>
                  <a:pt x="6944" y="19426"/>
                  <a:pt x="7002" y="19400"/>
                  <a:pt x="7162" y="19277"/>
                </a:cubicBezTo>
                <a:cubicBezTo>
                  <a:pt x="7196" y="19252"/>
                  <a:pt x="7260" y="19205"/>
                  <a:pt x="7306" y="19173"/>
                </a:cubicBezTo>
                <a:cubicBezTo>
                  <a:pt x="7352" y="19141"/>
                  <a:pt x="7514" y="19023"/>
                  <a:pt x="7664" y="18912"/>
                </a:cubicBezTo>
                <a:cubicBezTo>
                  <a:pt x="8051" y="18627"/>
                  <a:pt x="8145" y="18560"/>
                  <a:pt x="8324" y="18436"/>
                </a:cubicBezTo>
                <a:cubicBezTo>
                  <a:pt x="8411" y="18376"/>
                  <a:pt x="8504" y="18311"/>
                  <a:pt x="8531" y="18291"/>
                </a:cubicBezTo>
                <a:cubicBezTo>
                  <a:pt x="8710" y="18155"/>
                  <a:pt x="8742" y="18138"/>
                  <a:pt x="8770" y="18156"/>
                </a:cubicBezTo>
                <a:cubicBezTo>
                  <a:pt x="8785" y="18165"/>
                  <a:pt x="8797" y="18180"/>
                  <a:pt x="8797" y="18188"/>
                </a:cubicBezTo>
                <a:cubicBezTo>
                  <a:pt x="8797" y="18205"/>
                  <a:pt x="8701" y="18288"/>
                  <a:pt x="8615" y="18344"/>
                </a:cubicBezTo>
                <a:cubicBezTo>
                  <a:pt x="8586" y="18363"/>
                  <a:pt x="8557" y="18387"/>
                  <a:pt x="8551" y="18398"/>
                </a:cubicBezTo>
                <a:cubicBezTo>
                  <a:pt x="8545" y="18408"/>
                  <a:pt x="8529" y="18420"/>
                  <a:pt x="8515" y="18422"/>
                </a:cubicBezTo>
                <a:cubicBezTo>
                  <a:pt x="8501" y="18425"/>
                  <a:pt x="8481" y="18441"/>
                  <a:pt x="8470" y="18459"/>
                </a:cubicBezTo>
                <a:cubicBezTo>
                  <a:pt x="8458" y="18477"/>
                  <a:pt x="8444" y="18493"/>
                  <a:pt x="8437" y="18494"/>
                </a:cubicBezTo>
                <a:cubicBezTo>
                  <a:pt x="8424" y="18495"/>
                  <a:pt x="8310" y="18576"/>
                  <a:pt x="8310" y="18584"/>
                </a:cubicBezTo>
                <a:cubicBezTo>
                  <a:pt x="8310" y="18600"/>
                  <a:pt x="8692" y="18967"/>
                  <a:pt x="8838" y="19091"/>
                </a:cubicBezTo>
                <a:cubicBezTo>
                  <a:pt x="8855" y="19106"/>
                  <a:pt x="8962" y="19200"/>
                  <a:pt x="9073" y="19298"/>
                </a:cubicBezTo>
                <a:cubicBezTo>
                  <a:pt x="9461" y="19638"/>
                  <a:pt x="9734" y="19876"/>
                  <a:pt x="9999" y="20106"/>
                </a:cubicBezTo>
                <a:cubicBezTo>
                  <a:pt x="10146" y="20233"/>
                  <a:pt x="10286" y="20358"/>
                  <a:pt x="10311" y="20383"/>
                </a:cubicBezTo>
                <a:cubicBezTo>
                  <a:pt x="10336" y="20408"/>
                  <a:pt x="10404" y="20468"/>
                  <a:pt x="10462" y="20516"/>
                </a:cubicBezTo>
                <a:cubicBezTo>
                  <a:pt x="10520" y="20564"/>
                  <a:pt x="10615" y="20645"/>
                  <a:pt x="10674" y="20698"/>
                </a:cubicBezTo>
                <a:cubicBezTo>
                  <a:pt x="10733" y="20752"/>
                  <a:pt x="10817" y="20824"/>
                  <a:pt x="10859" y="20858"/>
                </a:cubicBezTo>
                <a:cubicBezTo>
                  <a:pt x="10901" y="20893"/>
                  <a:pt x="11000" y="20980"/>
                  <a:pt x="11079" y="21051"/>
                </a:cubicBezTo>
                <a:cubicBezTo>
                  <a:pt x="11403" y="21342"/>
                  <a:pt x="11467" y="21381"/>
                  <a:pt x="11605" y="21367"/>
                </a:cubicBezTo>
                <a:cubicBezTo>
                  <a:pt x="11665" y="21361"/>
                  <a:pt x="11693" y="21366"/>
                  <a:pt x="11707" y="21385"/>
                </a:cubicBezTo>
                <a:cubicBezTo>
                  <a:pt x="11730" y="21420"/>
                  <a:pt x="11824" y="21493"/>
                  <a:pt x="11863" y="21506"/>
                </a:cubicBezTo>
                <a:cubicBezTo>
                  <a:pt x="11879" y="21512"/>
                  <a:pt x="11937" y="21512"/>
                  <a:pt x="11992" y="21506"/>
                </a:cubicBezTo>
                <a:cubicBezTo>
                  <a:pt x="12046" y="21501"/>
                  <a:pt x="12127" y="21494"/>
                  <a:pt x="12173" y="21492"/>
                </a:cubicBezTo>
                <a:cubicBezTo>
                  <a:pt x="12290" y="21486"/>
                  <a:pt x="12383" y="21431"/>
                  <a:pt x="12456" y="21324"/>
                </a:cubicBezTo>
                <a:cubicBezTo>
                  <a:pt x="12527" y="21220"/>
                  <a:pt x="12675" y="20944"/>
                  <a:pt x="12675" y="20916"/>
                </a:cubicBezTo>
                <a:cubicBezTo>
                  <a:pt x="12675" y="20905"/>
                  <a:pt x="12742" y="20823"/>
                  <a:pt x="12824" y="20733"/>
                </a:cubicBezTo>
                <a:cubicBezTo>
                  <a:pt x="13025" y="20515"/>
                  <a:pt x="13803" y="19653"/>
                  <a:pt x="14059" y="19365"/>
                </a:cubicBezTo>
                <a:cubicBezTo>
                  <a:pt x="14172" y="19238"/>
                  <a:pt x="14459" y="18921"/>
                  <a:pt x="14698" y="18660"/>
                </a:cubicBezTo>
                <a:cubicBezTo>
                  <a:pt x="14936" y="18399"/>
                  <a:pt x="15180" y="18127"/>
                  <a:pt x="15239" y="18057"/>
                </a:cubicBezTo>
                <a:lnTo>
                  <a:pt x="15346" y="17930"/>
                </a:lnTo>
                <a:lnTo>
                  <a:pt x="15612" y="17961"/>
                </a:lnTo>
                <a:cubicBezTo>
                  <a:pt x="15758" y="17977"/>
                  <a:pt x="15945" y="17997"/>
                  <a:pt x="16029" y="18006"/>
                </a:cubicBezTo>
                <a:cubicBezTo>
                  <a:pt x="16113" y="18015"/>
                  <a:pt x="16253" y="18032"/>
                  <a:pt x="16341" y="18043"/>
                </a:cubicBezTo>
                <a:cubicBezTo>
                  <a:pt x="16429" y="18054"/>
                  <a:pt x="16606" y="18073"/>
                  <a:pt x="16736" y="18088"/>
                </a:cubicBezTo>
                <a:cubicBezTo>
                  <a:pt x="16866" y="18102"/>
                  <a:pt x="17080" y="18127"/>
                  <a:pt x="17214" y="18143"/>
                </a:cubicBezTo>
                <a:cubicBezTo>
                  <a:pt x="17348" y="18159"/>
                  <a:pt x="17606" y="18189"/>
                  <a:pt x="17786" y="18209"/>
                </a:cubicBezTo>
                <a:cubicBezTo>
                  <a:pt x="18243" y="18260"/>
                  <a:pt x="18368" y="18275"/>
                  <a:pt x="18637" y="18309"/>
                </a:cubicBezTo>
                <a:cubicBezTo>
                  <a:pt x="18958" y="18350"/>
                  <a:pt x="19067" y="18344"/>
                  <a:pt x="19163" y="18272"/>
                </a:cubicBezTo>
                <a:cubicBezTo>
                  <a:pt x="19273" y="18191"/>
                  <a:pt x="19316" y="18084"/>
                  <a:pt x="19336" y="17840"/>
                </a:cubicBezTo>
                <a:cubicBezTo>
                  <a:pt x="19366" y="17467"/>
                  <a:pt x="19473" y="15797"/>
                  <a:pt x="19473" y="15697"/>
                </a:cubicBezTo>
                <a:cubicBezTo>
                  <a:pt x="19473" y="15628"/>
                  <a:pt x="19479" y="15611"/>
                  <a:pt x="19507" y="15596"/>
                </a:cubicBezTo>
                <a:cubicBezTo>
                  <a:pt x="19526" y="15587"/>
                  <a:pt x="19748" y="15530"/>
                  <a:pt x="19999" y="15469"/>
                </a:cubicBezTo>
                <a:cubicBezTo>
                  <a:pt x="21036" y="15218"/>
                  <a:pt x="21343" y="15138"/>
                  <a:pt x="21401" y="15102"/>
                </a:cubicBezTo>
                <a:cubicBezTo>
                  <a:pt x="21486" y="15050"/>
                  <a:pt x="21553" y="14945"/>
                  <a:pt x="21574" y="14831"/>
                </a:cubicBezTo>
                <a:cubicBezTo>
                  <a:pt x="21593" y="14728"/>
                  <a:pt x="21582" y="14651"/>
                  <a:pt x="21479" y="14079"/>
                </a:cubicBezTo>
                <a:cubicBezTo>
                  <a:pt x="21453" y="13937"/>
                  <a:pt x="21421" y="13750"/>
                  <a:pt x="21406" y="13664"/>
                </a:cubicBezTo>
                <a:cubicBezTo>
                  <a:pt x="21372" y="13473"/>
                  <a:pt x="21182" y="12433"/>
                  <a:pt x="21162" y="12331"/>
                </a:cubicBezTo>
                <a:cubicBezTo>
                  <a:pt x="21154" y="12291"/>
                  <a:pt x="21129" y="12163"/>
                  <a:pt x="21108" y="12046"/>
                </a:cubicBezTo>
                <a:cubicBezTo>
                  <a:pt x="21086" y="11930"/>
                  <a:pt x="21063" y="11802"/>
                  <a:pt x="21055" y="11761"/>
                </a:cubicBezTo>
                <a:cubicBezTo>
                  <a:pt x="21047" y="11721"/>
                  <a:pt x="21027" y="11606"/>
                  <a:pt x="21009" y="11505"/>
                </a:cubicBezTo>
                <a:cubicBezTo>
                  <a:pt x="20991" y="11404"/>
                  <a:pt x="20967" y="11270"/>
                  <a:pt x="20955" y="11210"/>
                </a:cubicBezTo>
                <a:cubicBezTo>
                  <a:pt x="20918" y="11017"/>
                  <a:pt x="20813" y="10431"/>
                  <a:pt x="20750" y="10070"/>
                </a:cubicBezTo>
                <a:cubicBezTo>
                  <a:pt x="20716" y="9877"/>
                  <a:pt x="20674" y="9654"/>
                  <a:pt x="20658" y="9573"/>
                </a:cubicBezTo>
                <a:cubicBezTo>
                  <a:pt x="20642" y="9492"/>
                  <a:pt x="20596" y="9231"/>
                  <a:pt x="20553" y="8993"/>
                </a:cubicBezTo>
                <a:cubicBezTo>
                  <a:pt x="20510" y="8755"/>
                  <a:pt x="20462" y="8495"/>
                  <a:pt x="20446" y="8415"/>
                </a:cubicBezTo>
                <a:cubicBezTo>
                  <a:pt x="20419" y="8277"/>
                  <a:pt x="20341" y="7861"/>
                  <a:pt x="20311" y="7697"/>
                </a:cubicBezTo>
                <a:cubicBezTo>
                  <a:pt x="20303" y="7656"/>
                  <a:pt x="20287" y="7570"/>
                  <a:pt x="20273" y="7504"/>
                </a:cubicBezTo>
                <a:cubicBezTo>
                  <a:pt x="20222" y="7249"/>
                  <a:pt x="20098" y="6581"/>
                  <a:pt x="20058" y="6335"/>
                </a:cubicBezTo>
                <a:cubicBezTo>
                  <a:pt x="20046" y="6264"/>
                  <a:pt x="20027" y="6150"/>
                  <a:pt x="20014" y="6079"/>
                </a:cubicBezTo>
                <a:cubicBezTo>
                  <a:pt x="20001" y="6008"/>
                  <a:pt x="19983" y="5908"/>
                  <a:pt x="19975" y="5857"/>
                </a:cubicBezTo>
                <a:cubicBezTo>
                  <a:pt x="19960" y="5765"/>
                  <a:pt x="19882" y="5361"/>
                  <a:pt x="19826" y="5086"/>
                </a:cubicBezTo>
                <a:cubicBezTo>
                  <a:pt x="19809" y="5005"/>
                  <a:pt x="19784" y="4880"/>
                  <a:pt x="19771" y="4809"/>
                </a:cubicBezTo>
                <a:cubicBezTo>
                  <a:pt x="19738" y="4629"/>
                  <a:pt x="19618" y="3986"/>
                  <a:pt x="19570" y="3733"/>
                </a:cubicBezTo>
                <a:cubicBezTo>
                  <a:pt x="19547" y="3616"/>
                  <a:pt x="19518" y="3493"/>
                  <a:pt x="19503" y="3458"/>
                </a:cubicBezTo>
                <a:cubicBezTo>
                  <a:pt x="19425" y="3270"/>
                  <a:pt x="19264" y="3199"/>
                  <a:pt x="19039" y="3255"/>
                </a:cubicBezTo>
                <a:cubicBezTo>
                  <a:pt x="18998" y="3265"/>
                  <a:pt x="18902" y="3289"/>
                  <a:pt x="18827" y="3308"/>
                </a:cubicBezTo>
                <a:lnTo>
                  <a:pt x="18691" y="3343"/>
                </a:lnTo>
                <a:lnTo>
                  <a:pt x="18581" y="3230"/>
                </a:lnTo>
                <a:cubicBezTo>
                  <a:pt x="18521" y="3168"/>
                  <a:pt x="18419" y="3064"/>
                  <a:pt x="18354" y="2999"/>
                </a:cubicBezTo>
                <a:cubicBezTo>
                  <a:pt x="18094" y="2736"/>
                  <a:pt x="17717" y="2352"/>
                  <a:pt x="17496" y="2125"/>
                </a:cubicBezTo>
                <a:cubicBezTo>
                  <a:pt x="17367" y="1993"/>
                  <a:pt x="17218" y="1840"/>
                  <a:pt x="17162" y="1785"/>
                </a:cubicBezTo>
                <a:cubicBezTo>
                  <a:pt x="17052" y="1675"/>
                  <a:pt x="16953" y="1573"/>
                  <a:pt x="16704" y="1315"/>
                </a:cubicBezTo>
                <a:cubicBezTo>
                  <a:pt x="16616" y="1224"/>
                  <a:pt x="16419" y="1021"/>
                  <a:pt x="16266" y="864"/>
                </a:cubicBezTo>
                <a:cubicBezTo>
                  <a:pt x="16113" y="707"/>
                  <a:pt x="15935" y="524"/>
                  <a:pt x="15871" y="456"/>
                </a:cubicBezTo>
                <a:cubicBezTo>
                  <a:pt x="15807" y="388"/>
                  <a:pt x="15717" y="310"/>
                  <a:pt x="15671" y="283"/>
                </a:cubicBezTo>
                <a:cubicBezTo>
                  <a:pt x="15599" y="241"/>
                  <a:pt x="15573" y="237"/>
                  <a:pt x="15485" y="244"/>
                </a:cubicBezTo>
                <a:cubicBezTo>
                  <a:pt x="15350" y="256"/>
                  <a:pt x="15306" y="291"/>
                  <a:pt x="15108" y="554"/>
                </a:cubicBezTo>
                <a:cubicBezTo>
                  <a:pt x="15022" y="669"/>
                  <a:pt x="14914" y="813"/>
                  <a:pt x="14867" y="874"/>
                </a:cubicBezTo>
                <a:cubicBezTo>
                  <a:pt x="14821" y="935"/>
                  <a:pt x="14717" y="1071"/>
                  <a:pt x="14639" y="1178"/>
                </a:cubicBezTo>
                <a:cubicBezTo>
                  <a:pt x="14560" y="1284"/>
                  <a:pt x="14452" y="1428"/>
                  <a:pt x="14398" y="1497"/>
                </a:cubicBezTo>
                <a:lnTo>
                  <a:pt x="14299" y="1625"/>
                </a:lnTo>
                <a:lnTo>
                  <a:pt x="14259" y="1594"/>
                </a:lnTo>
                <a:cubicBezTo>
                  <a:pt x="14147" y="1506"/>
                  <a:pt x="14027" y="1482"/>
                  <a:pt x="13899" y="1524"/>
                </a:cubicBezTo>
                <a:cubicBezTo>
                  <a:pt x="13866" y="1535"/>
                  <a:pt x="13785" y="1560"/>
                  <a:pt x="13718" y="1579"/>
                </a:cubicBezTo>
                <a:cubicBezTo>
                  <a:pt x="13651" y="1599"/>
                  <a:pt x="13499" y="1647"/>
                  <a:pt x="13382" y="1684"/>
                </a:cubicBezTo>
                <a:cubicBezTo>
                  <a:pt x="13015" y="1800"/>
                  <a:pt x="12928" y="1822"/>
                  <a:pt x="12916" y="1807"/>
                </a:cubicBezTo>
                <a:cubicBezTo>
                  <a:pt x="12909" y="1799"/>
                  <a:pt x="12874" y="1717"/>
                  <a:pt x="12838" y="1627"/>
                </a:cubicBezTo>
                <a:cubicBezTo>
                  <a:pt x="12786" y="1499"/>
                  <a:pt x="12751" y="1441"/>
                  <a:pt x="12682" y="1364"/>
                </a:cubicBezTo>
                <a:cubicBezTo>
                  <a:pt x="12521" y="1187"/>
                  <a:pt x="12384" y="1147"/>
                  <a:pt x="12217" y="1231"/>
                </a:cubicBezTo>
                <a:lnTo>
                  <a:pt x="12131" y="1274"/>
                </a:lnTo>
                <a:lnTo>
                  <a:pt x="12051" y="1227"/>
                </a:lnTo>
                <a:cubicBezTo>
                  <a:pt x="11952" y="1167"/>
                  <a:pt x="11818" y="1161"/>
                  <a:pt x="11725" y="1212"/>
                </a:cubicBezTo>
                <a:cubicBezTo>
                  <a:pt x="11692" y="1231"/>
                  <a:pt x="11576" y="1326"/>
                  <a:pt x="11469" y="1424"/>
                </a:cubicBezTo>
                <a:cubicBezTo>
                  <a:pt x="11362" y="1521"/>
                  <a:pt x="11266" y="1600"/>
                  <a:pt x="11256" y="1600"/>
                </a:cubicBezTo>
                <a:cubicBezTo>
                  <a:pt x="11246" y="1600"/>
                  <a:pt x="11098" y="1474"/>
                  <a:pt x="10927" y="1319"/>
                </a:cubicBezTo>
                <a:cubicBezTo>
                  <a:pt x="9371" y="-88"/>
                  <a:pt x="9471" y="-6"/>
                  <a:pt x="9312" y="5"/>
                </a:cubicBezTo>
                <a:close/>
                <a:moveTo>
                  <a:pt x="19797" y="4489"/>
                </a:moveTo>
                <a:lnTo>
                  <a:pt x="19809" y="4549"/>
                </a:lnTo>
                <a:cubicBezTo>
                  <a:pt x="19815" y="4581"/>
                  <a:pt x="19832" y="4670"/>
                  <a:pt x="19844" y="4746"/>
                </a:cubicBezTo>
                <a:cubicBezTo>
                  <a:pt x="19873" y="4919"/>
                  <a:pt x="19925" y="5216"/>
                  <a:pt x="19953" y="5361"/>
                </a:cubicBezTo>
                <a:cubicBezTo>
                  <a:pt x="19964" y="5422"/>
                  <a:pt x="19978" y="5501"/>
                  <a:pt x="19983" y="5535"/>
                </a:cubicBezTo>
                <a:cubicBezTo>
                  <a:pt x="19988" y="5570"/>
                  <a:pt x="19994" y="5601"/>
                  <a:pt x="19997" y="5607"/>
                </a:cubicBezTo>
                <a:cubicBezTo>
                  <a:pt x="20000" y="5613"/>
                  <a:pt x="20007" y="5653"/>
                  <a:pt x="20012" y="5693"/>
                </a:cubicBezTo>
                <a:cubicBezTo>
                  <a:pt x="20017" y="5734"/>
                  <a:pt x="20028" y="5790"/>
                  <a:pt x="20036" y="5820"/>
                </a:cubicBezTo>
                <a:cubicBezTo>
                  <a:pt x="20051" y="5877"/>
                  <a:pt x="20053" y="5890"/>
                  <a:pt x="20082" y="6079"/>
                </a:cubicBezTo>
                <a:cubicBezTo>
                  <a:pt x="20099" y="6193"/>
                  <a:pt x="20139" y="6409"/>
                  <a:pt x="20151" y="6452"/>
                </a:cubicBezTo>
                <a:cubicBezTo>
                  <a:pt x="20155" y="6466"/>
                  <a:pt x="20166" y="6475"/>
                  <a:pt x="20177" y="6470"/>
                </a:cubicBezTo>
                <a:cubicBezTo>
                  <a:pt x="20209" y="6458"/>
                  <a:pt x="20642" y="5853"/>
                  <a:pt x="20675" y="5775"/>
                </a:cubicBezTo>
                <a:cubicBezTo>
                  <a:pt x="20724" y="5659"/>
                  <a:pt x="20729" y="5562"/>
                  <a:pt x="20690" y="5439"/>
                </a:cubicBezTo>
                <a:cubicBezTo>
                  <a:pt x="20658" y="5336"/>
                  <a:pt x="20646" y="5320"/>
                  <a:pt x="20328" y="5000"/>
                </a:cubicBezTo>
                <a:cubicBezTo>
                  <a:pt x="20146" y="4818"/>
                  <a:pt x="19952" y="4629"/>
                  <a:pt x="19897" y="4580"/>
                </a:cubicBezTo>
                <a:lnTo>
                  <a:pt x="19797" y="4489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" name="Group">
            <a:extLst>
              <a:ext uri="{FF2B5EF4-FFF2-40B4-BE49-F238E27FC236}">
                <a16:creationId xmlns:a16="http://schemas.microsoft.com/office/drawing/2014/main" id="{9B3CC2DA-18A1-49D2-820F-515459073F38}"/>
              </a:ext>
            </a:extLst>
          </p:cNvPr>
          <p:cNvGrpSpPr/>
          <p:nvPr/>
        </p:nvGrpSpPr>
        <p:grpSpPr>
          <a:xfrm>
            <a:off x="14111617" y="8776891"/>
            <a:ext cx="8880272" cy="1136518"/>
            <a:chOff x="0" y="0"/>
            <a:chExt cx="8880270" cy="1136516"/>
          </a:xfrm>
        </p:grpSpPr>
        <p:sp>
          <p:nvSpPr>
            <p:cNvPr id="19" name="each value between 0 and 51 equally likely">
              <a:extLst>
                <a:ext uri="{FF2B5EF4-FFF2-40B4-BE49-F238E27FC236}">
                  <a16:creationId xmlns:a16="http://schemas.microsoft.com/office/drawing/2014/main" id="{0A219CAF-60D9-475D-8ABE-85FAA940BC33}"/>
                </a:ext>
              </a:extLst>
            </p:cNvPr>
            <p:cNvSpPr txBox="1"/>
            <p:nvPr/>
          </p:nvSpPr>
          <p:spPr>
            <a:xfrm>
              <a:off x="891970" y="0"/>
              <a:ext cx="7988301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each value between 0 and 51 equally likely</a:t>
              </a: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CF64DA88-C061-4470-B67D-1467DC547830}"/>
                </a:ext>
              </a:extLst>
            </p:cNvPr>
            <p:cNvSpPr/>
            <p:nvPr/>
          </p:nvSpPr>
          <p:spPr>
            <a:xfrm flipH="1">
              <a:off x="0" y="443903"/>
              <a:ext cx="1070241" cy="692614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87394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build="p" bldLvl="5" animBg="1" advAuto="0"/>
      <p:bldP spid="15" grpId="0" animBg="1" advAuto="0"/>
      <p:bldP spid="16" grpId="0" animBg="1" advAuto="0"/>
      <p:bldP spid="18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Array application: random sequence of cards</a:t>
            </a:r>
            <a:endParaRPr dirty="0"/>
          </a:p>
        </p:txBody>
      </p:sp>
      <p:sp>
        <p:nvSpPr>
          <p:cNvPr id="4" name="public class DrawCards…">
            <a:extLst>
              <a:ext uri="{FF2B5EF4-FFF2-40B4-BE49-F238E27FC236}">
                <a16:creationId xmlns:a16="http://schemas.microsoft.com/office/drawing/2014/main" id="{F13651AB-E213-49A2-B74C-85177C0C774F}"/>
              </a:ext>
            </a:extLst>
          </p:cNvPr>
          <p:cNvSpPr/>
          <p:nvPr/>
        </p:nvSpPr>
        <p:spPr>
          <a:xfrm>
            <a:off x="1118951" y="1819101"/>
            <a:ext cx="18389601" cy="10609581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public</a:t>
            </a:r>
            <a:r>
              <a:rPr dirty="0">
                <a:uFill>
                  <a:solidFill>
                    <a:srgbClr val="000112"/>
                  </a:solidFill>
                </a:uFill>
              </a:rPr>
              <a:t> 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class</a:t>
            </a:r>
            <a:r>
              <a:rPr dirty="0">
                <a:uFill>
                  <a:solidFill>
                    <a:srgbClr val="000112"/>
                  </a:solidFill>
                </a:uFill>
              </a:rPr>
              <a:t> </a:t>
            </a:r>
            <a:r>
              <a:rPr dirty="0" err="1">
                <a:uFill>
                  <a:solidFill>
                    <a:srgbClr val="000112"/>
                  </a:solidFill>
                </a:uFill>
              </a:rPr>
              <a:t>DrawCards</a:t>
            </a:r>
            <a:endParaRPr dirty="0">
              <a:uFill>
                <a:solidFill>
                  <a:srgbClr val="000112"/>
                </a:solidFill>
              </a:uFill>
            </a:endParaRP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0112"/>
                  </a:solidFill>
                </a:uFill>
              </a:rPr>
              <a:t>{</a:t>
            </a: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public</a:t>
            </a:r>
            <a:r>
              <a:rPr dirty="0">
                <a:uFill>
                  <a:solidFill>
                    <a:srgbClr val="000112"/>
                  </a:solidFill>
                </a:uFill>
              </a:rPr>
              <a:t> 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static</a:t>
            </a:r>
            <a:r>
              <a:rPr dirty="0">
                <a:uFill>
                  <a:solidFill>
                    <a:srgbClr val="000112"/>
                  </a:solidFill>
                </a:uFill>
              </a:rPr>
              <a:t> 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void</a:t>
            </a:r>
            <a:r>
              <a:rPr dirty="0">
                <a:uFill>
                  <a:solidFill>
                    <a:srgbClr val="000112"/>
                  </a:solidFill>
                </a:uFill>
              </a:rPr>
              <a:t> main</a:t>
            </a:r>
            <a:r>
              <a:rPr dirty="0">
                <a:uFill>
                  <a:solidFill>
                    <a:srgbClr val="A01300"/>
                  </a:solidFill>
                </a:uFill>
              </a:rPr>
              <a:t>(</a:t>
            </a:r>
            <a:r>
              <a:rPr dirty="0">
                <a:uFill>
                  <a:solidFill>
                    <a:srgbClr val="000112"/>
                  </a:solidFill>
                </a:uFill>
              </a:rPr>
              <a:t>String</a:t>
            </a:r>
            <a:r>
              <a:rPr dirty="0">
                <a:uFill>
                  <a:solidFill>
                    <a:srgbClr val="A01300"/>
                  </a:solidFill>
                </a:uFill>
              </a:rPr>
              <a:t>[]</a:t>
            </a:r>
            <a:r>
              <a:rPr dirty="0">
                <a:uFill>
                  <a:solidFill>
                    <a:srgbClr val="000112"/>
                  </a:solidFill>
                </a:uFill>
              </a:rPr>
              <a:t> </a:t>
            </a:r>
            <a:r>
              <a:rPr dirty="0" err="1">
                <a:uFill>
                  <a:solidFill>
                    <a:srgbClr val="000112"/>
                  </a:solidFill>
                </a:uFill>
              </a:rPr>
              <a:t>args</a:t>
            </a:r>
            <a:r>
              <a:rPr dirty="0">
                <a:uFill>
                  <a:solidFill>
                    <a:srgbClr val="A01300"/>
                  </a:solidFill>
                </a:uFill>
              </a:rPr>
              <a:t>)</a:t>
            </a:r>
            <a:endParaRPr dirty="0">
              <a:uFill>
                <a:solidFill>
                  <a:srgbClr val="000112"/>
                </a:solidFill>
              </a:uFill>
            </a:endParaRP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0112"/>
                  </a:solidFill>
                </a:uFill>
              </a:rPr>
              <a:t>   {</a:t>
            </a: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0112"/>
                  </a:solidFill>
                </a:uFill>
              </a:rPr>
              <a:t>      int N = Integer.parseInt(</a:t>
            </a:r>
            <a:r>
              <a:rPr dirty="0" err="1">
                <a:uFill>
                  <a:solidFill>
                    <a:srgbClr val="000112"/>
                  </a:solidFill>
                </a:uFill>
              </a:rPr>
              <a:t>args</a:t>
            </a:r>
            <a:r>
              <a:rPr dirty="0">
                <a:uFill>
                  <a:solidFill>
                    <a:srgbClr val="000112"/>
                  </a:solidFill>
                </a:uFill>
              </a:rPr>
              <a:t>[0]);</a:t>
            </a: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endParaRPr dirty="0">
              <a:uFill>
                <a:solidFill>
                  <a:srgbClr val="000112"/>
                </a:solidFill>
              </a:uFill>
            </a:endParaRP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String[] rank = {"2", "3", "4", "5", "6", "7", "8", "9","10", "J", "Q", "K", "A" };</a:t>
            </a: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String[] suit = { "♣", "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♦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", "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♥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", "♠" };</a:t>
            </a: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endParaRPr dirty="0">
              <a:uFill>
                <a:solidFill>
                  <a:srgbClr val="007DD7"/>
                </a:solidFill>
              </a:uFill>
            </a:endParaRP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String[] deck = new String[52];</a:t>
            </a:r>
          </a:p>
          <a:p>
            <a:pPr marL="10159" marR="10159" defTabSz="647700">
              <a:lnSpc>
                <a:spcPts val="39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for (int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 = 0;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 &lt; 13;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 for (int j = 0; j &lt; 4;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j++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    deck[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 + 13*j] = rank[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] + suit[j];</a:t>
            </a:r>
          </a:p>
          <a:p>
            <a:pPr marL="10159" marR="10159" defTabSz="647700">
              <a:lnSpc>
                <a:spcPts val="33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endParaRPr dirty="0">
              <a:uFill>
                <a:solidFill>
                  <a:srgbClr val="007DD7"/>
                </a:solidFill>
              </a:uFill>
            </a:endParaRPr>
          </a:p>
          <a:p>
            <a:pPr marL="10159" marR="10159" defTabSz="647700">
              <a:lnSpc>
                <a:spcPts val="37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for (int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 = 0;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 &lt; N;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++)</a:t>
            </a:r>
          </a:p>
          <a:p>
            <a:pPr marL="10159" marR="10159" defTabSz="647700">
              <a:lnSpc>
                <a:spcPts val="37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{</a:t>
            </a:r>
          </a:p>
          <a:p>
            <a:pPr marL="10159" marR="10159" defTabSz="647700">
              <a:lnSpc>
                <a:spcPts val="37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 int r = (int) (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Math.random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() * 52);</a:t>
            </a:r>
          </a:p>
          <a:p>
            <a:pPr marL="10159" marR="10159" defTabSz="647700">
              <a:lnSpc>
                <a:spcPts val="37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  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System.out.print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(deck[r] + " ");</a:t>
            </a:r>
          </a:p>
          <a:p>
            <a:pPr marL="10159" marR="10159" defTabSz="647700">
              <a:lnSpc>
                <a:spcPts val="37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}</a:t>
            </a:r>
          </a:p>
          <a:p>
            <a:pPr marL="10159" marR="10159" defTabSz="647700">
              <a:lnSpc>
                <a:spcPts val="3700"/>
              </a:lnSpc>
              <a:buClr>
                <a:srgbClr val="007DD7"/>
              </a:buClr>
              <a:buFont typeface="Courier New"/>
              <a:tabLst>
                <a:tab pos="1511300" algn="l"/>
              </a:tabLst>
              <a:defRPr sz="2600"/>
            </a:pPr>
            <a:r>
              <a:rPr dirty="0">
                <a:uFill>
                  <a:solidFill>
                    <a:srgbClr val="007DD7"/>
                  </a:solidFill>
                </a:uFill>
              </a:rPr>
              <a:t>      </a:t>
            </a:r>
            <a:r>
              <a:rPr dirty="0" err="1">
                <a:uFill>
                  <a:solidFill>
                    <a:srgbClr val="007DD7"/>
                  </a:solidFill>
                </a:uFill>
              </a:rPr>
              <a:t>System.out.println</a:t>
            </a:r>
            <a:r>
              <a:rPr dirty="0">
                <a:uFill>
                  <a:solidFill>
                    <a:srgbClr val="007DD7"/>
                  </a:solidFill>
                </a:uFill>
              </a:rPr>
              <a:t>();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dirty="0"/>
              <a:t>   }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dirty="0"/>
              <a:t>}</a:t>
            </a:r>
          </a:p>
        </p:txBody>
      </p:sp>
      <p:sp>
        <p:nvSpPr>
          <p:cNvPr id="5" name="% java DrawCards 10…">
            <a:extLst>
              <a:ext uri="{FF2B5EF4-FFF2-40B4-BE49-F238E27FC236}">
                <a16:creationId xmlns:a16="http://schemas.microsoft.com/office/drawing/2014/main" id="{D1036F23-702C-455C-8D5D-7E6BD0D3125F}"/>
              </a:ext>
            </a:extLst>
          </p:cNvPr>
          <p:cNvSpPr/>
          <p:nvPr/>
        </p:nvSpPr>
        <p:spPr>
          <a:xfrm>
            <a:off x="17693409" y="5138881"/>
            <a:ext cx="6172200" cy="14224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0" tIns="228600" rIns="228600" bIns="228600"/>
          <a:lstStyle/>
          <a:p>
            <a:pPr marL="7224" marR="7224" defTabSz="1295400">
              <a:lnSpc>
                <a:spcPct val="15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t>% java DrawCards 10</a:t>
            </a:r>
          </a:p>
          <a:p>
            <a:pPr marL="7224" marR="7224" defTabSz="1295400">
              <a:lnSpc>
                <a:spcPct val="90000"/>
              </a:lnSpc>
              <a:def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t>6♥ K♦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10♠</a:t>
            </a:r>
            <a:r>
              <a:t> 8♦ 9♦ 9♥ 6♦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10♠ 3♣</a:t>
            </a:r>
            <a:r>
              <a:t> 5♦ </a:t>
            </a:r>
          </a:p>
        </p:txBody>
      </p:sp>
      <p:sp>
        <p:nvSpPr>
          <p:cNvPr id="6" name="% java DrawCards 10…">
            <a:extLst>
              <a:ext uri="{FF2B5EF4-FFF2-40B4-BE49-F238E27FC236}">
                <a16:creationId xmlns:a16="http://schemas.microsoft.com/office/drawing/2014/main" id="{F7CB109D-5230-48AD-B685-C1E6AF1970FB}"/>
              </a:ext>
            </a:extLst>
          </p:cNvPr>
          <p:cNvSpPr/>
          <p:nvPr/>
        </p:nvSpPr>
        <p:spPr>
          <a:xfrm>
            <a:off x="17693409" y="6777181"/>
            <a:ext cx="6057900" cy="14224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0" tIns="228600" rIns="228600" bIns="228600"/>
          <a:lstStyle/>
          <a:p>
            <a:pPr marL="7224" marR="7224" defTabSz="1295400">
              <a:lnSpc>
                <a:spcPct val="15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t>% java DrawCards 10</a:t>
            </a:r>
          </a:p>
          <a:p>
            <a:pPr marL="7224" marR="7224" defTabSz="1295400">
              <a:lnSpc>
                <a:spcPct val="90000"/>
              </a:lnSpc>
              <a:def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t>2♦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A♠ 5♣ A♣ 10♣</a:t>
            </a:r>
            <a:r>
              <a:t> Q♦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K♣ K♠ A♣</a:t>
            </a:r>
            <a:r>
              <a:t> A♦</a:t>
            </a:r>
          </a:p>
        </p:txBody>
      </p:sp>
      <p:sp>
        <p:nvSpPr>
          <p:cNvPr id="7" name="% java DrawCards 10…">
            <a:extLst>
              <a:ext uri="{FF2B5EF4-FFF2-40B4-BE49-F238E27FC236}">
                <a16:creationId xmlns:a16="http://schemas.microsoft.com/office/drawing/2014/main" id="{BC72FEA7-58BB-4F11-BBFF-4956D8F091A4}"/>
              </a:ext>
            </a:extLst>
          </p:cNvPr>
          <p:cNvSpPr/>
          <p:nvPr/>
        </p:nvSpPr>
        <p:spPr>
          <a:xfrm>
            <a:off x="17693409" y="8301181"/>
            <a:ext cx="6057900" cy="14224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0" tIns="228600" rIns="228600" bIns="228600"/>
          <a:lstStyle/>
          <a:p>
            <a:pPr marL="7224" marR="7224" defTabSz="1295400">
              <a:lnSpc>
                <a:spcPct val="15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t>% java DrawCards 10</a:t>
            </a:r>
          </a:p>
          <a:p>
            <a:pPr marL="7224" marR="7224" defTabSz="1295400">
              <a:lnSpc>
                <a:spcPct val="90000"/>
              </a:lnSpc>
              <a:def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6♠</a:t>
            </a:r>
            <a:r>
              <a:t> 10♦ 4♥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A♣</a:t>
            </a:r>
            <a:r>
              <a:t> K♥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Q♠ K♠ 7♣</a:t>
            </a:r>
            <a:r>
              <a:t> 5♦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Q♠</a:t>
            </a:r>
            <a:r>
              <a:t> </a:t>
            </a:r>
          </a:p>
        </p:txBody>
      </p:sp>
      <p:sp>
        <p:nvSpPr>
          <p:cNvPr id="8" name="% java DrawCards 10…">
            <a:extLst>
              <a:ext uri="{FF2B5EF4-FFF2-40B4-BE49-F238E27FC236}">
                <a16:creationId xmlns:a16="http://schemas.microsoft.com/office/drawing/2014/main" id="{2C2F0A5D-2EF5-493F-BABF-BD39916E2ED2}"/>
              </a:ext>
            </a:extLst>
          </p:cNvPr>
          <p:cNvSpPr/>
          <p:nvPr/>
        </p:nvSpPr>
        <p:spPr>
          <a:xfrm>
            <a:off x="17693409" y="9825181"/>
            <a:ext cx="6057900" cy="14224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0" tIns="228600" rIns="228600" bIns="228600"/>
          <a:lstStyle/>
          <a:p>
            <a:pPr marL="7224" marR="7224" defTabSz="1295400">
              <a:lnSpc>
                <a:spcPct val="15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t>% java DrawCards 10</a:t>
            </a:r>
          </a:p>
          <a:p>
            <a:pPr marL="7224" marR="7224" defTabSz="1295400">
              <a:lnSpc>
                <a:spcPct val="90000"/>
              </a:lnSpc>
              <a:def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A♣ J♣ </a:t>
            </a:r>
            <a:r>
              <a:t>5♥ K♥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Q♣</a:t>
            </a:r>
            <a:r>
              <a:t> 5♥ 9♦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9♣ 6♠</a:t>
            </a:r>
            <a:r>
              <a:t> K♥</a:t>
            </a: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2ACD1A98-8A1E-450A-80BE-36ABDDEA2417}"/>
              </a:ext>
            </a:extLst>
          </p:cNvPr>
          <p:cNvGrpSpPr/>
          <p:nvPr/>
        </p:nvGrpSpPr>
        <p:grpSpPr>
          <a:xfrm>
            <a:off x="2614621" y="10771126"/>
            <a:ext cx="20479210" cy="1657556"/>
            <a:chOff x="554912" y="78783"/>
            <a:chExt cx="20479209" cy="1657555"/>
          </a:xfrm>
        </p:grpSpPr>
        <p:sp>
          <p:nvSpPr>
            <p:cNvPr id="10" name="Note: Sample is with replacement (same card can appear multiple times).">
              <a:extLst>
                <a:ext uri="{FF2B5EF4-FFF2-40B4-BE49-F238E27FC236}">
                  <a16:creationId xmlns:a16="http://schemas.microsoft.com/office/drawing/2014/main" id="{23606EC6-6FE3-494D-B2E8-7F0090381DFA}"/>
                </a:ext>
              </a:extLst>
            </p:cNvPr>
            <p:cNvSpPr txBox="1"/>
            <p:nvPr/>
          </p:nvSpPr>
          <p:spPr>
            <a:xfrm>
              <a:off x="554912" y="479037"/>
              <a:ext cx="15078787" cy="1092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2800" dirty="0">
                  <a:solidFill>
                    <a:srgbClr val="005493"/>
                  </a:solidFill>
                </a:rPr>
                <a:t>Note:</a:t>
              </a:r>
              <a:r>
                <a:rPr sz="2800" dirty="0"/>
                <a:t> Sample is </a:t>
              </a:r>
              <a:r>
                <a:rPr sz="2800" i="1" dirty="0"/>
                <a:t>with</a:t>
              </a:r>
              <a:r>
                <a:rPr sz="2800" dirty="0"/>
                <a:t> replacement (same card can appear multiple times).</a:t>
              </a:r>
            </a:p>
          </p:txBody>
        </p:sp>
        <p:sp>
          <p:nvSpPr>
            <p:cNvPr id="11" name="appears twice">
              <a:extLst>
                <a:ext uri="{FF2B5EF4-FFF2-40B4-BE49-F238E27FC236}">
                  <a16:creationId xmlns:a16="http://schemas.microsoft.com/office/drawing/2014/main" id="{37FCE59E-C1B2-4C6D-B8B5-6F809EC98672}"/>
                </a:ext>
              </a:extLst>
            </p:cNvPr>
            <p:cNvSpPr txBox="1"/>
            <p:nvPr/>
          </p:nvSpPr>
          <p:spPr>
            <a:xfrm>
              <a:off x="17998820" y="1025137"/>
              <a:ext cx="303530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appears twice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71124BB4-E98F-48F5-9A47-B5BFCFBE5C72}"/>
                </a:ext>
              </a:extLst>
            </p:cNvPr>
            <p:cNvSpPr/>
            <p:nvPr/>
          </p:nvSpPr>
          <p:spPr>
            <a:xfrm rot="5219161">
              <a:off x="18903288" y="-929725"/>
              <a:ext cx="1006174" cy="30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92" h="21600" extrusionOk="0">
                  <a:moveTo>
                    <a:pt x="3597" y="0"/>
                  </a:moveTo>
                  <a:cubicBezTo>
                    <a:pt x="21600" y="4391"/>
                    <a:pt x="18765" y="17581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64770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64812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7" grpId="0" animBg="1" advAuto="0"/>
      <p:bldP spid="8" grpId="0" animBg="1" advAuto="0"/>
      <p:bldP spid="9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Array application: shuffle and deal from a deck of cards</a:t>
            </a:r>
            <a:endParaRPr dirty="0"/>
          </a:p>
        </p:txBody>
      </p:sp>
      <p:sp>
        <p:nvSpPr>
          <p:cNvPr id="4" name="Problem: Print N random cards from a deck.">
            <a:extLst>
              <a:ext uri="{FF2B5EF4-FFF2-40B4-BE49-F238E27FC236}">
                <a16:creationId xmlns:a16="http://schemas.microsoft.com/office/drawing/2014/main" id="{4CEE0906-3E9A-433F-BB61-3AE7A978AF78}"/>
              </a:ext>
            </a:extLst>
          </p:cNvPr>
          <p:cNvSpPr txBox="1"/>
          <p:nvPr/>
        </p:nvSpPr>
        <p:spPr>
          <a:xfrm>
            <a:off x="1270000" y="1701800"/>
            <a:ext cx="10591800" cy="1092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Problem:</a:t>
            </a:r>
            <a:r>
              <a:rPr dirty="0"/>
              <a:t> Print </a:t>
            </a:r>
            <a:r>
              <a:rPr i="1" dirty="0"/>
              <a:t>N</a:t>
            </a:r>
            <a:r>
              <a:rPr dirty="0"/>
              <a:t> random cards from a deck.</a:t>
            </a:r>
          </a:p>
        </p:txBody>
      </p:sp>
      <p:sp>
        <p:nvSpPr>
          <p:cNvPr id="5" name="Algorithm: Shuffle the deck, then deal.…">
            <a:extLst>
              <a:ext uri="{FF2B5EF4-FFF2-40B4-BE49-F238E27FC236}">
                <a16:creationId xmlns:a16="http://schemas.microsoft.com/office/drawing/2014/main" id="{AAAA600C-821A-40F0-974C-CD118C77FD0D}"/>
              </a:ext>
            </a:extLst>
          </p:cNvPr>
          <p:cNvSpPr txBox="1"/>
          <p:nvPr/>
        </p:nvSpPr>
        <p:spPr>
          <a:xfrm>
            <a:off x="1270000" y="2962809"/>
            <a:ext cx="12128500" cy="4140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uFill>
                  <a:solidFill>
                    <a:srgbClr val="005493"/>
                  </a:solidFill>
                </a:uFill>
              </a:rPr>
              <a:t>Algorithm</a:t>
            </a:r>
            <a:r>
              <a:rPr dirty="0">
                <a:solidFill>
                  <a:srgbClr val="000000"/>
                </a:solidFill>
              </a:rPr>
              <a:t>: Shuffle the deck, then deal.</a:t>
            </a:r>
            <a:r>
              <a:rPr dirty="0">
                <a:uFill>
                  <a:solidFill>
                    <a:srgbClr val="005493"/>
                  </a:solidFill>
                </a:uFill>
              </a:rPr>
              <a:t> </a:t>
            </a: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uFill>
                  <a:solidFill>
                    <a:srgbClr val="000000"/>
                  </a:solidFill>
                </a:uFill>
              </a:rPr>
              <a:t>Consider each card index 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from 0 to 51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.</a:t>
            </a:r>
            <a:endParaRPr dirty="0">
              <a:uFill>
                <a:solidFill>
                  <a:srgbClr val="000000"/>
                </a:solidFill>
              </a:uFill>
            </a:endParaRPr>
          </a:p>
          <a:p>
            <a:pPr marL="760379" lvl="2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uFill>
                  <a:solidFill>
                    <a:srgbClr val="000000"/>
                  </a:solidFill>
                </a:uFill>
              </a:rPr>
              <a:t>Calculate a random index </a:t>
            </a:r>
            <a:r>
              <a:rPr sz="3400" i="1" dirty="0">
                <a:uFill>
                  <a:solidFill>
                    <a:srgbClr val="000000"/>
                  </a:solidFill>
                </a:uFill>
              </a:rPr>
              <a:t>r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between </a:t>
            </a:r>
            <a:r>
              <a:rPr i="1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and 51.</a:t>
            </a:r>
          </a:p>
          <a:p>
            <a:pPr marL="760379" lvl="2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uFill>
                  <a:solidFill>
                    <a:srgbClr val="000000"/>
                  </a:solidFill>
                </a:uFill>
              </a:rPr>
              <a:t>Exchange </a:t>
            </a:r>
            <a:r>
              <a:rPr sz="3400" dirty="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deck[</a:t>
            </a:r>
            <a:r>
              <a:rPr sz="3400" dirty="0" err="1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sz="3400" dirty="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]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with </a:t>
            </a:r>
            <a:r>
              <a:rPr sz="3400" dirty="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deck[r]</a:t>
            </a:r>
          </a:p>
          <a:p>
            <a:pPr marL="375236" lvl="1" indent="-286336" defTabSz="647700">
              <a:lnSpc>
                <a:spcPts val="40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400" dirty="0">
                <a:uFill>
                  <a:solidFill>
                    <a:srgbClr val="000000"/>
                  </a:solidFill>
                </a:uFill>
              </a:rPr>
              <a:t>Print the first </a:t>
            </a:r>
            <a:r>
              <a:rPr sz="3400" i="1" dirty="0">
                <a:uFill>
                  <a:solidFill>
                    <a:srgbClr val="000000"/>
                  </a:solidFill>
                </a:uFill>
              </a:rPr>
              <a:t>N</a:t>
            </a:r>
            <a:r>
              <a:rPr sz="3400" dirty="0">
                <a:uFill>
                  <a:solidFill>
                    <a:srgbClr val="000000"/>
                  </a:solidFill>
                </a:uFill>
              </a:rPr>
              <a:t> cards in the deck.</a:t>
            </a:r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B72B38F2-3B41-4CDE-AA69-013E8BE9D689}"/>
              </a:ext>
            </a:extLst>
          </p:cNvPr>
          <p:cNvGrpSpPr/>
          <p:nvPr/>
        </p:nvGrpSpPr>
        <p:grpSpPr>
          <a:xfrm>
            <a:off x="1270000" y="7271818"/>
            <a:ext cx="16641901" cy="6093462"/>
            <a:chOff x="0" y="-280454"/>
            <a:chExt cx="16641900" cy="6093460"/>
          </a:xfrm>
        </p:grpSpPr>
        <p:sp>
          <p:nvSpPr>
            <p:cNvPr id="7" name="for (int i = 0; i &lt; 52; i++)…">
              <a:extLst>
                <a:ext uri="{FF2B5EF4-FFF2-40B4-BE49-F238E27FC236}">
                  <a16:creationId xmlns:a16="http://schemas.microsoft.com/office/drawing/2014/main" id="{DF0D121D-8D6F-4E27-B768-FDC1B0126322}"/>
                </a:ext>
              </a:extLst>
            </p:cNvPr>
            <p:cNvSpPr txBox="1"/>
            <p:nvPr/>
          </p:nvSpPr>
          <p:spPr>
            <a:xfrm>
              <a:off x="4386399" y="-280454"/>
              <a:ext cx="12255501" cy="60934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spAutoFit/>
            </a:bodyPr>
            <a:lstStyle/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for (int 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= 0; 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&lt; 52; 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++)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{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  int r = 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+ (int) (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Math.random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() * (52-i));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  String t = deck[r];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  deck[r] = deck[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];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  deck[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] = t;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}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for (int 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= 0; 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&lt; N; 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++)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    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System.out.print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(deck[</a:t>
              </a: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]);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200"/>
              </a:pPr>
              <a:r>
                <a:rPr sz="2800" dirty="0" err="1">
                  <a:uFill>
                    <a:solidFill>
                      <a:srgbClr val="000000"/>
                    </a:solidFill>
                  </a:uFill>
                </a:rPr>
                <a:t>System.out.println</a:t>
              </a:r>
              <a:r>
                <a:rPr sz="2800" dirty="0">
                  <a:uFill>
                    <a:solidFill>
                      <a:srgbClr val="000000"/>
                    </a:solidFill>
                  </a:uFill>
                </a:rPr>
                <a:t>();</a:t>
              </a:r>
            </a:p>
          </p:txBody>
        </p:sp>
        <p:sp>
          <p:nvSpPr>
            <p:cNvPr id="8" name="Implementation">
              <a:extLst>
                <a:ext uri="{FF2B5EF4-FFF2-40B4-BE49-F238E27FC236}">
                  <a16:creationId xmlns:a16="http://schemas.microsoft.com/office/drawing/2014/main" id="{52FA6E09-A5DD-4E9A-8E89-CBE6DE669CEF}"/>
                </a:ext>
              </a:extLst>
            </p:cNvPr>
            <p:cNvSpPr txBox="1"/>
            <p:nvPr/>
          </p:nvSpPr>
          <p:spPr>
            <a:xfrm>
              <a:off x="0" y="1587"/>
              <a:ext cx="4305300" cy="1092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>
              <a:lvl1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005493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005493"/>
                  </a:solidFill>
                </a:rPr>
                <a:t>Implementation</a:t>
              </a:r>
            </a:p>
          </p:txBody>
        </p:sp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FEE90EA9-3605-4357-B5E4-CFF83EB092F9}"/>
              </a:ext>
            </a:extLst>
          </p:cNvPr>
          <p:cNvGrpSpPr/>
          <p:nvPr/>
        </p:nvGrpSpPr>
        <p:grpSpPr>
          <a:xfrm>
            <a:off x="16708107" y="8573691"/>
            <a:ext cx="5998032" cy="1630681"/>
            <a:chOff x="0" y="0"/>
            <a:chExt cx="5998030" cy="1630679"/>
          </a:xfrm>
        </p:grpSpPr>
        <p:sp>
          <p:nvSpPr>
            <p:cNvPr id="10" name="each value…">
              <a:extLst>
                <a:ext uri="{FF2B5EF4-FFF2-40B4-BE49-F238E27FC236}">
                  <a16:creationId xmlns:a16="http://schemas.microsoft.com/office/drawing/2014/main" id="{BC12C7E0-2F86-4C37-9618-BFA74F813846}"/>
                </a:ext>
              </a:extLst>
            </p:cNvPr>
            <p:cNvSpPr txBox="1"/>
            <p:nvPr/>
          </p:nvSpPr>
          <p:spPr>
            <a:xfrm>
              <a:off x="2556330" y="0"/>
              <a:ext cx="3441701" cy="16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each value</a:t>
              </a:r>
            </a:p>
            <a:p>
              <a: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between </a:t>
              </a:r>
              <a:r>
                <a:rPr i="1"/>
                <a:t>i</a:t>
              </a:r>
              <a:r>
                <a:t> and 51</a:t>
              </a:r>
            </a:p>
            <a:p>
              <a: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equally likely</a:t>
              </a: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39E1052B-1D6C-41F2-9A37-5E561D55EF8D}"/>
                </a:ext>
              </a:extLst>
            </p:cNvPr>
            <p:cNvSpPr/>
            <p:nvPr/>
          </p:nvSpPr>
          <p:spPr>
            <a:xfrm flipH="1">
              <a:off x="0" y="711665"/>
              <a:ext cx="2521966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" name="total_gambler_2771_15.png" descr="total_gambler_2771_15.png">
            <a:extLst>
              <a:ext uri="{FF2B5EF4-FFF2-40B4-BE49-F238E27FC236}">
                <a16:creationId xmlns:a16="http://schemas.microsoft.com/office/drawing/2014/main" id="{DA115554-5826-4BE2-994E-C9130B2D0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587" y="2081608"/>
            <a:ext cx="4599413" cy="306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Shuffling_cards_in_casino-lphoto-deae1081e5ebc6631d6871f8b320b808.tiff" descr="Shuffling_cards_in_casino-lphoto-deae1081e5ebc6631d6871f8b320b808.tiff">
            <a:extLst>
              <a:ext uri="{FF2B5EF4-FFF2-40B4-BE49-F238E27FC236}">
                <a16:creationId xmlns:a16="http://schemas.microsoft.com/office/drawing/2014/main" id="{8C42F691-E684-41E2-B3D8-4DE108E64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687" y="2107008"/>
            <a:ext cx="4445000" cy="3060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947755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 animBg="1" advAuto="0"/>
      <p:bldP spid="6" grpId="0" animBg="1" advAuto="0"/>
      <p:bldP spid="9" grpId="0" animBg="1" advAuto="0"/>
      <p:bldP spid="12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Array application: shuffle a deck of 10 cards (trace)</a:t>
            </a:r>
            <a:endParaRPr dirty="0"/>
          </a:p>
        </p:txBody>
      </p:sp>
      <p:sp>
        <p:nvSpPr>
          <p:cNvPr id="4" name="for (int i = 0; i &lt; 10; i++)…">
            <a:extLst>
              <a:ext uri="{FF2B5EF4-FFF2-40B4-BE49-F238E27FC236}">
                <a16:creationId xmlns:a16="http://schemas.microsoft.com/office/drawing/2014/main" id="{E6427123-1D00-41EE-B79A-240A5015260F}"/>
              </a:ext>
            </a:extLst>
          </p:cNvPr>
          <p:cNvSpPr txBox="1"/>
          <p:nvPr/>
        </p:nvSpPr>
        <p:spPr>
          <a:xfrm>
            <a:off x="1047455" y="1773787"/>
            <a:ext cx="10185401" cy="4185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for (int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= 0;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&lt; 10;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++)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int r =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 + (int) (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Math.random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() * (10-i));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String t = deck[r];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deck[r] = deck[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];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deck[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] = t;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9A9D2C5F-68BC-47B5-BC2B-16E242963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974747"/>
              </p:ext>
            </p:extLst>
          </p:nvPr>
        </p:nvGraphicFramePr>
        <p:xfrm>
          <a:off x="12478470" y="1705603"/>
          <a:ext cx="10833096" cy="10304794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902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027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30423">
                <a:tc rowSpan="2"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 err="1">
                          <a:solidFill>
                            <a:srgbClr val="00549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</a:t>
                      </a:r>
                      <a:endParaRPr sz="2700" dirty="0">
                        <a:solidFill>
                          <a:srgbClr val="005493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 gridSpan="10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olidFill>
                            <a:srgbClr val="00549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deck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0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1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2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3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4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5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6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7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8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9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2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2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A9A9A9"/>
                          </a:solidFill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A9A9A9"/>
                          </a:solidFill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A9A9A9"/>
                          </a:solidFill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A9A9A9"/>
                          </a:solidFill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A9A9A9"/>
                          </a:solidFill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A9A9A9"/>
                          </a:solidFill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A9A9A9"/>
                          </a:solidFill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A9A9A9"/>
                          </a:solidFill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>
                          <a:solidFill>
                            <a:srgbClr val="005493"/>
                          </a:solidFill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7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005493"/>
                          </a:solidFill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5♣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J♣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4♣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3♣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10♣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7♣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D6D6D6"/>
                          </a:solidFill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>
                          <a:sym typeface="Lucida Sans"/>
                        </a:rPr>
                        <a:t>2♣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Q. Why does this method work?…">
            <a:extLst>
              <a:ext uri="{FF2B5EF4-FFF2-40B4-BE49-F238E27FC236}">
                <a16:creationId xmlns:a16="http://schemas.microsoft.com/office/drawing/2014/main" id="{521F9DBC-C65D-4BDD-8D04-FEAFCE473D13}"/>
              </a:ext>
            </a:extLst>
          </p:cNvPr>
          <p:cNvSpPr txBox="1"/>
          <p:nvPr/>
        </p:nvSpPr>
        <p:spPr>
          <a:xfrm>
            <a:off x="1047455" y="6450795"/>
            <a:ext cx="9334500" cy="56675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600"/>
              </a:lnSpc>
              <a:spcBef>
                <a:spcPts val="2200"/>
              </a:spcBef>
              <a:tabLst>
                <a:tab pos="1168400" algn="l"/>
              </a:tabLst>
              <a:defRPr sz="32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Q. </a:t>
            </a:r>
            <a:r>
              <a:rPr dirty="0"/>
              <a:t>Why does this method work?</a:t>
            </a:r>
          </a:p>
          <a:p>
            <a:pPr marL="392079" lvl="1" indent="-303179" defTabSz="647700">
              <a:lnSpc>
                <a:spcPts val="4600"/>
              </a:lnSpc>
              <a:spcBef>
                <a:spcPts val="22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2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Uses only exchanges, so the deck after</a:t>
            </a:r>
            <a:br>
              <a:rPr dirty="0"/>
            </a:br>
            <a:r>
              <a:rPr dirty="0"/>
              <a:t>the shuffle has the same cards as before.</a:t>
            </a:r>
          </a:p>
          <a:p>
            <a:pPr marL="392079" lvl="1" indent="-303179" defTabSz="647700">
              <a:lnSpc>
                <a:spcPts val="4600"/>
              </a:lnSpc>
              <a:spcBef>
                <a:spcPts val="22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2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i="1" spc="512" dirty="0"/>
              <a:t>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−</a:t>
            </a:r>
            <a:r>
              <a:rPr i="1" dirty="0" err="1"/>
              <a:t>i</a:t>
            </a:r>
            <a:r>
              <a:rPr dirty="0"/>
              <a:t> equally likely values for 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deck[</a:t>
            </a:r>
            <a:r>
              <a:rPr sz="2900" dirty="0" err="1"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]</a:t>
            </a:r>
            <a:r>
              <a:rPr sz="2900" dirty="0"/>
              <a:t>.</a:t>
            </a:r>
          </a:p>
          <a:p>
            <a:pPr marL="392079" lvl="1" indent="-303179" defTabSz="647700">
              <a:lnSpc>
                <a:spcPts val="4600"/>
              </a:lnSpc>
              <a:spcBef>
                <a:spcPts val="22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2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Therefore </a:t>
            </a:r>
            <a:r>
              <a:rPr i="1" spc="672" dirty="0"/>
              <a:t>N</a:t>
            </a:r>
            <a:r>
              <a:rPr dirty="0"/>
              <a:t>×(</a:t>
            </a:r>
            <a:r>
              <a:rPr i="1" spc="512" dirty="0"/>
              <a:t>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−</a:t>
            </a:r>
            <a:r>
              <a:rPr dirty="0"/>
              <a:t>1)×(</a:t>
            </a:r>
            <a:r>
              <a:rPr i="1" spc="512" dirty="0"/>
              <a:t>N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−</a:t>
            </a:r>
            <a:r>
              <a:rPr dirty="0"/>
              <a:t>1)... ×2×1 = </a:t>
            </a:r>
            <a:r>
              <a:rPr i="1" spc="544" dirty="0"/>
              <a:t>N</a:t>
            </a:r>
            <a:r>
              <a:rPr dirty="0"/>
              <a:t>!</a:t>
            </a:r>
            <a:br>
              <a:rPr dirty="0"/>
            </a:br>
            <a:r>
              <a:rPr dirty="0"/>
              <a:t>equally likely values for 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deck[]</a:t>
            </a:r>
            <a:r>
              <a:rPr dirty="0"/>
              <a:t>.</a:t>
            </a:r>
          </a:p>
          <a:p>
            <a:pPr defTabSz="647700">
              <a:lnSpc>
                <a:spcPts val="4600"/>
              </a:lnSpc>
              <a:spcBef>
                <a:spcPts val="2200"/>
              </a:spcBef>
              <a:tabLst>
                <a:tab pos="2476500" algn="l"/>
              </a:tabLst>
              <a:defRPr sz="32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Initial order is immaterial.</a:t>
            </a:r>
          </a:p>
        </p:txBody>
      </p:sp>
      <p:sp>
        <p:nvSpPr>
          <p:cNvPr id="7" name="Note: Same method is effective for randomly rearranging any type of data.">
            <a:extLst>
              <a:ext uri="{FF2B5EF4-FFF2-40B4-BE49-F238E27FC236}">
                <a16:creationId xmlns:a16="http://schemas.microsoft.com/office/drawing/2014/main" id="{AD235DFE-F8D8-4506-8C8B-1D95427ABE5E}"/>
              </a:ext>
            </a:extLst>
          </p:cNvPr>
          <p:cNvSpPr txBox="1"/>
          <p:nvPr/>
        </p:nvSpPr>
        <p:spPr>
          <a:xfrm>
            <a:off x="1047455" y="12501484"/>
            <a:ext cx="17424400" cy="9145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Note:</a:t>
            </a:r>
            <a:r>
              <a:rPr dirty="0"/>
              <a:t> Same method is effective for randomly rearranging any type of data.</a:t>
            </a:r>
          </a:p>
        </p:txBody>
      </p:sp>
    </p:spTree>
    <p:extLst>
      <p:ext uri="{BB962C8B-B14F-4D97-AF65-F5344CB8AC3E}">
        <p14:creationId xmlns:p14="http://schemas.microsoft.com/office/powerpoint/2010/main" val="13080623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build="p" bldLvl="5" animBg="1" advAuto="0"/>
      <p:bldP spid="7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shuffle and deal from a deck of cards</a:t>
            </a:r>
            <a:endParaRPr dirty="0"/>
          </a:p>
        </p:txBody>
      </p:sp>
      <p:sp>
        <p:nvSpPr>
          <p:cNvPr id="4" name="public class DealCards…">
            <a:extLst>
              <a:ext uri="{FF2B5EF4-FFF2-40B4-BE49-F238E27FC236}">
                <a16:creationId xmlns:a16="http://schemas.microsoft.com/office/drawing/2014/main" id="{6FEA8850-CDF6-4871-B46C-489797C4CDF6}"/>
              </a:ext>
            </a:extLst>
          </p:cNvPr>
          <p:cNvSpPr/>
          <p:nvPr/>
        </p:nvSpPr>
        <p:spPr>
          <a:xfrm>
            <a:off x="1058590" y="1556133"/>
            <a:ext cx="15215407" cy="12159867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04800" tIns="304800" rIns="304800" bIns="304800">
            <a:spAutoFit/>
          </a:bodyPr>
          <a:lstStyle/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public class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DealCards</a:t>
            </a:r>
            <a:endParaRPr sz="2400" dirty="0">
              <a:uFill>
                <a:solidFill>
                  <a:srgbClr val="007DD7"/>
                </a:solidFill>
              </a:uFill>
            </a:endParaRP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{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public static void main(String[]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args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)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{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int N = Integer.parseInt(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args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[0]);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endParaRPr sz="2400" dirty="0">
              <a:uFill>
                <a:solidFill>
                  <a:srgbClr val="007DD7"/>
                </a:solidFill>
              </a:uFill>
            </a:endParaRP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String[] rank = {"2", "3", "4", "5", "6", "7", "8", "9", "10", "J", "Q", "K", "A" };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String[] suit = { "♣", "</a:t>
            </a:r>
            <a:r>
              <a:rPr sz="24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♦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", "</a:t>
            </a:r>
            <a:r>
              <a:rPr sz="24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♥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", "♠" };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endParaRPr sz="2400" dirty="0">
              <a:uFill>
                <a:solidFill>
                  <a:srgbClr val="007DD7"/>
                </a:solidFill>
              </a:uFill>
            </a:endParaRP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String[] deck = new String[52];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for (int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 = 0;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 &lt; 13;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++)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   for (int j = 0; j &lt; 4;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j++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)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      deck[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 + 13*j] = rank[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] + suit[j];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endParaRPr sz="2400" dirty="0">
              <a:uFill>
                <a:solidFill>
                  <a:srgbClr val="007DD7"/>
                </a:solidFill>
              </a:uFill>
            </a:endParaRP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for (int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 = 0;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 &lt; 52;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++)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{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   int r =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 + (int) (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Math.random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() * (52-i));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   String t = deck[r];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   deck[r] = deck[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];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   deck[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] = t;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}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endParaRPr sz="2400" dirty="0">
              <a:uFill>
                <a:solidFill>
                  <a:srgbClr val="007DD7"/>
                </a:solidFill>
              </a:uFill>
            </a:endParaRP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for (int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 = 0;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 &lt; N;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++)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  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System.out.print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(deck[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i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]);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   </a:t>
            </a:r>
            <a:r>
              <a:rPr sz="2400" dirty="0" err="1">
                <a:uFill>
                  <a:solidFill>
                    <a:srgbClr val="007DD7"/>
                  </a:solidFill>
                </a:uFill>
              </a:rPr>
              <a:t>System.out.println</a:t>
            </a:r>
            <a:r>
              <a:rPr sz="2400" dirty="0">
                <a:uFill>
                  <a:solidFill>
                    <a:srgbClr val="007DD7"/>
                  </a:solidFill>
                </a:uFill>
              </a:rPr>
              <a:t>();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    }</a:t>
            </a:r>
          </a:p>
          <a:p>
            <a:pPr marL="10159" marR="10159" defTabSz="647700">
              <a:lnSpc>
                <a:spcPts val="33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600">
                <a:uFill>
                  <a:solidFill>
                    <a:srgbClr val="000112"/>
                  </a:solidFill>
                </a:uFill>
              </a:defRPr>
            </a:pPr>
            <a:r>
              <a:rPr sz="2400" dirty="0">
                <a:uFill>
                  <a:solidFill>
                    <a:srgbClr val="007DD7"/>
                  </a:solidFill>
                </a:uFill>
              </a:rPr>
              <a:t>}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DA9882A6-F43F-40EB-93CF-62B640EAAA85}"/>
              </a:ext>
            </a:extLst>
          </p:cNvPr>
          <p:cNvGrpSpPr/>
          <p:nvPr/>
        </p:nvGrpSpPr>
        <p:grpSpPr>
          <a:xfrm>
            <a:off x="16722940" y="5601295"/>
            <a:ext cx="7370889" cy="2513410"/>
            <a:chOff x="2443697" y="-2934890"/>
            <a:chExt cx="7370888" cy="2513409"/>
          </a:xfrm>
        </p:grpSpPr>
        <p:sp>
          <p:nvSpPr>
            <p:cNvPr id="6" name="% java DealCards 5…">
              <a:extLst>
                <a:ext uri="{FF2B5EF4-FFF2-40B4-BE49-F238E27FC236}">
                  <a16:creationId xmlns:a16="http://schemas.microsoft.com/office/drawing/2014/main" id="{8089ADB0-7FF3-4442-B240-1096F993CBF6}"/>
                </a:ext>
              </a:extLst>
            </p:cNvPr>
            <p:cNvSpPr/>
            <p:nvPr/>
          </p:nvSpPr>
          <p:spPr>
            <a:xfrm>
              <a:off x="2443697" y="-1704182"/>
              <a:ext cx="4165600" cy="128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0" tIns="228600" rIns="228600" bIns="228600" numCol="1" anchor="t">
              <a:noAutofit/>
            </a:bodyPr>
            <a:lstStyle/>
            <a:p>
              <a:pPr marL="7224" marR="7224" defTabSz="1295400">
                <a:lnSpc>
                  <a:spcPct val="120000"/>
                </a:lnSpc>
                <a:defRPr sz="24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/>
                <a:t>% java </a:t>
              </a:r>
              <a:r>
                <a:rPr dirty="0" err="1"/>
                <a:t>DealCards</a:t>
              </a:r>
              <a:r>
                <a:rPr dirty="0"/>
                <a:t> 5</a:t>
              </a:r>
            </a:p>
            <a:p>
              <a:pPr marL="7224" marR="7224" defTabSz="1295400">
                <a:lnSpc>
                  <a:spcPct val="120000"/>
                </a:lnSpc>
                <a:defRPr sz="24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/>
                <a:t>9♣ </a:t>
              </a:r>
              <a:r>
                <a:rPr dirty="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Q♥ 6♥ 4♦</a:t>
              </a:r>
              <a:r>
                <a:rPr dirty="0"/>
                <a:t> 2♠ </a:t>
              </a:r>
            </a:p>
          </p:txBody>
        </p:sp>
        <p:sp>
          <p:nvSpPr>
            <p:cNvPr id="7" name="random poker hand">
              <a:extLst>
                <a:ext uri="{FF2B5EF4-FFF2-40B4-BE49-F238E27FC236}">
                  <a16:creationId xmlns:a16="http://schemas.microsoft.com/office/drawing/2014/main" id="{6F31415F-A4FF-426D-B0F9-1E233641BE8D}"/>
                </a:ext>
              </a:extLst>
            </p:cNvPr>
            <p:cNvSpPr txBox="1"/>
            <p:nvPr/>
          </p:nvSpPr>
          <p:spPr>
            <a:xfrm>
              <a:off x="5915684" y="-2934890"/>
              <a:ext cx="3898901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random poker hand</a:t>
              </a:r>
            </a:p>
          </p:txBody>
        </p:sp>
        <p:sp>
          <p:nvSpPr>
            <p:cNvPr id="8" name="Line">
              <a:extLst>
                <a:ext uri="{FF2B5EF4-FFF2-40B4-BE49-F238E27FC236}">
                  <a16:creationId xmlns:a16="http://schemas.microsoft.com/office/drawing/2014/main" id="{DC72CC3A-BEDE-4192-B6C2-A2E260478CA8}"/>
                </a:ext>
              </a:extLst>
            </p:cNvPr>
            <p:cNvSpPr/>
            <p:nvPr/>
          </p:nvSpPr>
          <p:spPr>
            <a:xfrm flipH="1">
              <a:off x="6676237" y="-2313121"/>
              <a:ext cx="727736" cy="579108"/>
            </a:xfrm>
            <a:prstGeom prst="line">
              <a:avLst/>
            </a:prstGeom>
            <a:noFill/>
            <a:ln w="38100" cap="flat">
              <a:solidFill>
                <a:srgbClr val="0048AA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A98514F2-C35A-43E3-92BD-35D091D52B28}"/>
              </a:ext>
            </a:extLst>
          </p:cNvPr>
          <p:cNvGrpSpPr/>
          <p:nvPr/>
        </p:nvGrpSpPr>
        <p:grpSpPr>
          <a:xfrm>
            <a:off x="13011270" y="9350323"/>
            <a:ext cx="10299700" cy="2501900"/>
            <a:chOff x="-793630" y="-1495477"/>
            <a:chExt cx="10299700" cy="2501900"/>
          </a:xfrm>
        </p:grpSpPr>
        <p:sp>
          <p:nvSpPr>
            <p:cNvPr id="10" name="% java DealCards 13…">
              <a:extLst>
                <a:ext uri="{FF2B5EF4-FFF2-40B4-BE49-F238E27FC236}">
                  <a16:creationId xmlns:a16="http://schemas.microsoft.com/office/drawing/2014/main" id="{EB452B0D-8B57-43D9-A2C7-D6FA0877D51C}"/>
                </a:ext>
              </a:extLst>
            </p:cNvPr>
            <p:cNvSpPr/>
            <p:nvPr/>
          </p:nvSpPr>
          <p:spPr>
            <a:xfrm>
              <a:off x="-793630" y="-276277"/>
              <a:ext cx="7734300" cy="1282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0" tIns="228600" rIns="228600" bIns="228600" numCol="1" anchor="t">
              <a:noAutofit/>
            </a:bodyPr>
            <a:lstStyle/>
            <a:p>
              <a:pPr marL="7224" marR="7224" defTabSz="1295400">
                <a:lnSpc>
                  <a:spcPct val="120000"/>
                </a:lnSpc>
                <a:defRPr sz="24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/>
                <a:t>% java </a:t>
              </a:r>
              <a:r>
                <a:rPr dirty="0" err="1"/>
                <a:t>DealCards</a:t>
              </a:r>
              <a:r>
                <a:rPr dirty="0"/>
                <a:t> 13</a:t>
              </a:r>
            </a:p>
            <a:p>
              <a:pPr marL="7224" marR="7224" defTabSz="1295400">
                <a:lnSpc>
                  <a:spcPct val="120000"/>
                </a:lnSpc>
                <a:defRPr sz="24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/>
                <a:t>3♠ </a:t>
              </a:r>
              <a:r>
                <a:rPr dirty="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4♥ 10♦ 6♥ 6♦</a:t>
              </a:r>
              <a:r>
                <a:rPr dirty="0"/>
                <a:t> 2♠ 9♣ 8♠ A♠ </a:t>
              </a:r>
              <a:r>
                <a:rPr dirty="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3♥</a:t>
              </a:r>
              <a:r>
                <a:rPr dirty="0"/>
                <a:t> 9♠ 5♠ </a:t>
              </a:r>
              <a:r>
                <a:rPr dirty="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rPr>
                <a:t>Q♥</a:t>
              </a:r>
            </a:p>
          </p:txBody>
        </p:sp>
        <p:sp>
          <p:nvSpPr>
            <p:cNvPr id="11" name="random bridge hand">
              <a:extLst>
                <a:ext uri="{FF2B5EF4-FFF2-40B4-BE49-F238E27FC236}">
                  <a16:creationId xmlns:a16="http://schemas.microsoft.com/office/drawing/2014/main" id="{C1DEE9DB-E956-4142-B21D-D859AE21BAF7}"/>
                </a:ext>
              </a:extLst>
            </p:cNvPr>
            <p:cNvSpPr txBox="1"/>
            <p:nvPr/>
          </p:nvSpPr>
          <p:spPr>
            <a:xfrm>
              <a:off x="5607170" y="-1495477"/>
              <a:ext cx="3898900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random bridge hand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091F1D46-B0D5-4D00-A9AF-7ED2D1D5D51D}"/>
                </a:ext>
              </a:extLst>
            </p:cNvPr>
            <p:cNvSpPr/>
            <p:nvPr/>
          </p:nvSpPr>
          <p:spPr>
            <a:xfrm flipH="1">
              <a:off x="6369170" y="-873177"/>
              <a:ext cx="727736" cy="579108"/>
            </a:xfrm>
            <a:prstGeom prst="line">
              <a:avLst/>
            </a:prstGeom>
            <a:noFill/>
            <a:ln w="38100" cap="flat">
              <a:solidFill>
                <a:srgbClr val="0048AA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3" name="total_gambler_2771_15.png" descr="total_gambler_2771_15.png">
            <a:extLst>
              <a:ext uri="{FF2B5EF4-FFF2-40B4-BE49-F238E27FC236}">
                <a16:creationId xmlns:a16="http://schemas.microsoft.com/office/drawing/2014/main" id="{95EA6B89-3BD3-4B14-A861-1CF4235E4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0" y="10065003"/>
            <a:ext cx="2921000" cy="1943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huffling_cards_in_casino-lphoto-deae1081e5ebc6631d6871f8b320b808.tiff" descr="Shuffling_cards_in_casino-lphoto-deae1081e5ebc6631d6871f8b320b808.tiff">
            <a:extLst>
              <a:ext uri="{FF2B5EF4-FFF2-40B4-BE49-F238E27FC236}">
                <a16:creationId xmlns:a16="http://schemas.microsoft.com/office/drawing/2014/main" id="{DCA1BA87-14F1-4FF4-8478-F4AF7CA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4902" y="7378700"/>
            <a:ext cx="3227698" cy="2222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31118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9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Coupon collector</a:t>
            </a:r>
            <a:endParaRPr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43414F93-04C5-4F6C-855F-36ADCEF7D5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7480078"/>
              </p:ext>
            </p:extLst>
          </p:nvPr>
        </p:nvGraphicFramePr>
        <p:xfrm>
          <a:off x="2957666" y="8028252"/>
          <a:ext cx="19646880" cy="88900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89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8930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2700">
                          <a:solidFill>
                            <a:srgbClr val="A9A9A9"/>
                          </a:solidFill>
                          <a:sym typeface="Lucida Sans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5♠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2700">
                          <a:solidFill>
                            <a:srgbClr val="A9A9A9"/>
                          </a:solidFill>
                          <a:sym typeface="Lucida Sans"/>
                        </a:defRPr>
                      </a:pPr>
                      <a:r>
                        <a:rPr>
                          <a:solidFill>
                            <a:srgbClr val="8D3124"/>
                          </a:solidFill>
                        </a:rPr>
                        <a:t>8♥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10♦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A♠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10♥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Q♦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3♠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9♥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5♦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7♦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2♦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8♣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6♣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Q♥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K♣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10♥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A♦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4♦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8D3124"/>
                          </a:solidFill>
                          <a:sym typeface="Lucida Sans"/>
                        </a:rPr>
                        <a:t>J♥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A♦">
            <a:extLst>
              <a:ext uri="{FF2B5EF4-FFF2-40B4-BE49-F238E27FC236}">
                <a16:creationId xmlns:a16="http://schemas.microsoft.com/office/drawing/2014/main" id="{BFC0D05C-46EB-42A8-8B3E-1C6F00D44F51}"/>
              </a:ext>
            </a:extLst>
          </p:cNvPr>
          <p:cNvSpPr txBox="1"/>
          <p:nvPr/>
        </p:nvSpPr>
        <p:spPr>
          <a:xfrm>
            <a:off x="14490709" y="11569700"/>
            <a:ext cx="871582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A♦</a:t>
            </a:r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C2A0E3BF-9401-484D-A1FB-FE67595FAF72}"/>
              </a:ext>
            </a:extLst>
          </p:cNvPr>
          <p:cNvGrpSpPr/>
          <p:nvPr/>
        </p:nvGrpSpPr>
        <p:grpSpPr>
          <a:xfrm>
            <a:off x="1479542" y="5815066"/>
            <a:ext cx="15443200" cy="4903734"/>
            <a:chOff x="209542" y="74666"/>
            <a:chExt cx="15443200" cy="4903734"/>
          </a:xfrm>
        </p:grpSpPr>
        <p:graphicFrame>
          <p:nvGraphicFramePr>
            <p:cNvPr id="7" name="Table">
              <a:extLst>
                <a:ext uri="{FF2B5EF4-FFF2-40B4-BE49-F238E27FC236}">
                  <a16:creationId xmlns:a16="http://schemas.microsoft.com/office/drawing/2014/main" id="{1BCB0B97-68C2-4E49-9B89-B0DD8419873C}"/>
                </a:ext>
              </a:extLst>
            </p:cNvPr>
            <p:cNvGraphicFramePr/>
            <p:nvPr/>
          </p:nvGraphicFramePr>
          <p:xfrm>
            <a:off x="1727198" y="4432300"/>
            <a:ext cx="12407889" cy="5461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5445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954453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</a:tblGrid>
                <a:tr h="5461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4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5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6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7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8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9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J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Q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K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8" name="Example: Collect all ranks in a random sequence of cards (M = 13).">
              <a:extLst>
                <a:ext uri="{FF2B5EF4-FFF2-40B4-BE49-F238E27FC236}">
                  <a16:creationId xmlns:a16="http://schemas.microsoft.com/office/drawing/2014/main" id="{538E14FA-BB7D-4236-A137-4CD9D979811B}"/>
                </a:ext>
              </a:extLst>
            </p:cNvPr>
            <p:cNvSpPr txBox="1"/>
            <p:nvPr/>
          </p:nvSpPr>
          <p:spPr>
            <a:xfrm>
              <a:off x="209542" y="74666"/>
              <a:ext cx="15443200" cy="1054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dirty="0">
                  <a:solidFill>
                    <a:srgbClr val="005493"/>
                  </a:solidFill>
                </a:rPr>
                <a:t>Example: </a:t>
              </a:r>
              <a:r>
                <a:rPr dirty="0"/>
                <a:t>Collect all ranks in a random sequence of cards (</a:t>
              </a:r>
              <a:r>
                <a:rPr i="1" dirty="0"/>
                <a:t>M</a:t>
              </a:r>
              <a:r>
                <a:rPr dirty="0"/>
                <a:t> = 13).</a:t>
              </a:r>
            </a:p>
          </p:txBody>
        </p:sp>
        <p:sp>
          <p:nvSpPr>
            <p:cNvPr id="9" name="Collection">
              <a:extLst>
                <a:ext uri="{FF2B5EF4-FFF2-40B4-BE49-F238E27FC236}">
                  <a16:creationId xmlns:a16="http://schemas.microsoft.com/office/drawing/2014/main" id="{C9F61ADE-9C48-4E9A-9949-526EDCE7248C}"/>
                </a:ext>
              </a:extLst>
            </p:cNvPr>
            <p:cNvSpPr txBox="1"/>
            <p:nvPr/>
          </p:nvSpPr>
          <p:spPr>
            <a:xfrm>
              <a:off x="558800" y="3746500"/>
              <a:ext cx="1962746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3600"/>
                </a:lnSpc>
                <a:spcBef>
                  <a:spcPts val="1800"/>
                </a:spcBef>
                <a:tabLst>
                  <a:tab pos="1168400" algn="l"/>
                </a:tabLst>
                <a:defRPr sz="30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Collection</a:t>
              </a:r>
            </a:p>
          </p:txBody>
        </p:sp>
        <p:sp>
          <p:nvSpPr>
            <p:cNvPr id="10" name="Sequence">
              <a:extLst>
                <a:ext uri="{FF2B5EF4-FFF2-40B4-BE49-F238E27FC236}">
                  <a16:creationId xmlns:a16="http://schemas.microsoft.com/office/drawing/2014/main" id="{11F79DD0-519C-417B-9D22-45946DBC1AC1}"/>
                </a:ext>
              </a:extLst>
            </p:cNvPr>
            <p:cNvSpPr txBox="1"/>
            <p:nvPr/>
          </p:nvSpPr>
          <p:spPr>
            <a:xfrm>
              <a:off x="558800" y="1663700"/>
              <a:ext cx="1864147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3600"/>
                </a:lnSpc>
                <a:spcBef>
                  <a:spcPts val="1800"/>
                </a:spcBef>
                <a:tabLst>
                  <a:tab pos="1168400" algn="l"/>
                </a:tabLst>
                <a:defRPr sz="30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Sequence</a:t>
              </a:r>
            </a:p>
          </p:txBody>
        </p:sp>
      </p:grpSp>
      <p:sp>
        <p:nvSpPr>
          <p:cNvPr id="11" name="22 cards needed…">
            <a:extLst>
              <a:ext uri="{FF2B5EF4-FFF2-40B4-BE49-F238E27FC236}">
                <a16:creationId xmlns:a16="http://schemas.microsoft.com/office/drawing/2014/main" id="{3579312B-B968-45F6-827D-AF3F41616C97}"/>
              </a:ext>
            </a:extLst>
          </p:cNvPr>
          <p:cNvSpPr txBox="1"/>
          <p:nvPr/>
        </p:nvSpPr>
        <p:spPr>
          <a:xfrm>
            <a:off x="18110200" y="10617200"/>
            <a:ext cx="3619500" cy="189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 algn="ctr" defTabSz="647700">
              <a:lnSpc>
                <a:spcPts val="4200"/>
              </a:lnSpc>
              <a:tabLst>
                <a:tab pos="1168400" algn="l"/>
              </a:tabLst>
              <a:defRPr sz="30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22 cards needed</a:t>
            </a:r>
          </a:p>
          <a:p>
            <a:pPr algn="ctr" defTabSz="647700">
              <a:lnSpc>
                <a:spcPts val="4200"/>
              </a:lnSpc>
              <a:tabLst>
                <a:tab pos="1168400" algn="l"/>
              </a:tabLst>
              <a:defRPr sz="30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to complete collection</a:t>
            </a:r>
          </a:p>
        </p:txBody>
      </p:sp>
      <p:sp>
        <p:nvSpPr>
          <p:cNvPr id="12" name="Coupon collector problem…">
            <a:extLst>
              <a:ext uri="{FF2B5EF4-FFF2-40B4-BE49-F238E27FC236}">
                <a16:creationId xmlns:a16="http://schemas.microsoft.com/office/drawing/2014/main" id="{4DD08EAD-D341-41A8-85F6-78BAD0F4EC2E}"/>
              </a:ext>
            </a:extLst>
          </p:cNvPr>
          <p:cNvSpPr txBox="1">
            <a:spLocks/>
          </p:cNvSpPr>
          <p:nvPr/>
        </p:nvSpPr>
        <p:spPr>
          <a:xfrm>
            <a:off x="1270000" y="1732841"/>
            <a:ext cx="18580100" cy="330200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Coupon collector problem</a:t>
            </a:r>
          </a:p>
          <a:p>
            <a:pPr lvl="1" hangingPunct="1"/>
            <a:r>
              <a:rPr lang="en-US" i="1" dirty="0"/>
              <a:t>M</a:t>
            </a:r>
            <a:r>
              <a:rPr lang="en-US" dirty="0"/>
              <a:t> different types of coupons.</a:t>
            </a:r>
          </a:p>
          <a:p>
            <a:pPr lvl="1" hangingPunct="1"/>
            <a:r>
              <a:rPr lang="en-US" dirty="0"/>
              <a:t>Collector acquires random coupons, one at a time, each type equally likely.</a:t>
            </a:r>
          </a:p>
          <a:p>
            <a:pPr hangingPunct="1"/>
            <a:r>
              <a:rPr lang="en-US" dirty="0">
                <a:solidFill>
                  <a:srgbClr val="005493"/>
                </a:solidFill>
              </a:rPr>
              <a:t>Q. </a:t>
            </a:r>
            <a:r>
              <a:rPr lang="en-US" dirty="0"/>
              <a:t>What is the expected number of coupons needed to acquire a full collection?</a:t>
            </a:r>
          </a:p>
        </p:txBody>
      </p:sp>
      <p:sp>
        <p:nvSpPr>
          <p:cNvPr id="13" name="2♠">
            <a:extLst>
              <a:ext uri="{FF2B5EF4-FFF2-40B4-BE49-F238E27FC236}">
                <a16:creationId xmlns:a16="http://schemas.microsoft.com/office/drawing/2014/main" id="{DB906CFF-FB12-407A-A5A0-87E041D1A84C}"/>
              </a:ext>
            </a:extLst>
          </p:cNvPr>
          <p:cNvSpPr txBox="1"/>
          <p:nvPr/>
        </p:nvSpPr>
        <p:spPr>
          <a:xfrm>
            <a:off x="3091988" y="10807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rPr dirty="0"/>
              <a:t>2♠</a:t>
            </a:r>
          </a:p>
        </p:txBody>
      </p:sp>
      <p:sp>
        <p:nvSpPr>
          <p:cNvPr id="14" name="3♠">
            <a:extLst>
              <a:ext uri="{FF2B5EF4-FFF2-40B4-BE49-F238E27FC236}">
                <a16:creationId xmlns:a16="http://schemas.microsoft.com/office/drawing/2014/main" id="{FD93D9B8-34AA-4E85-B9B6-3FA07872B4DC}"/>
              </a:ext>
            </a:extLst>
          </p:cNvPr>
          <p:cNvSpPr txBox="1"/>
          <p:nvPr/>
        </p:nvSpPr>
        <p:spPr>
          <a:xfrm>
            <a:off x="4026015" y="10807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3♠</a:t>
            </a:r>
          </a:p>
        </p:txBody>
      </p:sp>
      <p:sp>
        <p:nvSpPr>
          <p:cNvPr id="15" name="4♦">
            <a:extLst>
              <a:ext uri="{FF2B5EF4-FFF2-40B4-BE49-F238E27FC236}">
                <a16:creationId xmlns:a16="http://schemas.microsoft.com/office/drawing/2014/main" id="{5C93A869-F7B8-4E09-8B0E-A6431B27F8A2}"/>
              </a:ext>
            </a:extLst>
          </p:cNvPr>
          <p:cNvSpPr txBox="1"/>
          <p:nvPr/>
        </p:nvSpPr>
        <p:spPr>
          <a:xfrm>
            <a:off x="4978515" y="10807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4♦</a:t>
            </a:r>
          </a:p>
        </p:txBody>
      </p:sp>
      <p:sp>
        <p:nvSpPr>
          <p:cNvPr id="16" name="6♣">
            <a:extLst>
              <a:ext uri="{FF2B5EF4-FFF2-40B4-BE49-F238E27FC236}">
                <a16:creationId xmlns:a16="http://schemas.microsoft.com/office/drawing/2014/main" id="{C1D8426C-0907-4484-8551-BFDA29468DD0}"/>
              </a:ext>
            </a:extLst>
          </p:cNvPr>
          <p:cNvSpPr txBox="1"/>
          <p:nvPr/>
        </p:nvSpPr>
        <p:spPr>
          <a:xfrm>
            <a:off x="6858115" y="10807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6♣</a:t>
            </a:r>
          </a:p>
        </p:txBody>
      </p:sp>
      <p:sp>
        <p:nvSpPr>
          <p:cNvPr id="17" name="7♦">
            <a:extLst>
              <a:ext uri="{FF2B5EF4-FFF2-40B4-BE49-F238E27FC236}">
                <a16:creationId xmlns:a16="http://schemas.microsoft.com/office/drawing/2014/main" id="{728DE37D-9125-4C52-B006-BFA347BBCBBF}"/>
              </a:ext>
            </a:extLst>
          </p:cNvPr>
          <p:cNvSpPr txBox="1"/>
          <p:nvPr/>
        </p:nvSpPr>
        <p:spPr>
          <a:xfrm>
            <a:off x="7848715" y="10807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7♦</a:t>
            </a:r>
          </a:p>
        </p:txBody>
      </p:sp>
      <p:sp>
        <p:nvSpPr>
          <p:cNvPr id="18" name="8♥">
            <a:extLst>
              <a:ext uri="{FF2B5EF4-FFF2-40B4-BE49-F238E27FC236}">
                <a16:creationId xmlns:a16="http://schemas.microsoft.com/office/drawing/2014/main" id="{47E2E8B1-E6F7-44B6-ABCD-DBE479699F67}"/>
              </a:ext>
            </a:extLst>
          </p:cNvPr>
          <p:cNvSpPr txBox="1"/>
          <p:nvPr/>
        </p:nvSpPr>
        <p:spPr>
          <a:xfrm>
            <a:off x="8788516" y="10807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>
              <a:defRPr>
                <a:solidFill>
                  <a:srgbClr val="A9A9A9"/>
                </a:solidFill>
              </a:defRPr>
            </a:pPr>
            <a:r>
              <a:rPr>
                <a:solidFill>
                  <a:srgbClr val="8D3124"/>
                </a:solidFill>
              </a:rPr>
              <a:t>8♥</a:t>
            </a:r>
          </a:p>
        </p:txBody>
      </p:sp>
      <p:sp>
        <p:nvSpPr>
          <p:cNvPr id="19" name="9♣">
            <a:extLst>
              <a:ext uri="{FF2B5EF4-FFF2-40B4-BE49-F238E27FC236}">
                <a16:creationId xmlns:a16="http://schemas.microsoft.com/office/drawing/2014/main" id="{A42E3B66-3BEC-40E6-A2A7-C7A14775A731}"/>
              </a:ext>
            </a:extLst>
          </p:cNvPr>
          <p:cNvSpPr txBox="1"/>
          <p:nvPr/>
        </p:nvSpPr>
        <p:spPr>
          <a:xfrm>
            <a:off x="9741015" y="10807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9♣</a:t>
            </a:r>
          </a:p>
        </p:txBody>
      </p:sp>
      <p:sp>
        <p:nvSpPr>
          <p:cNvPr id="20" name="10♦">
            <a:extLst>
              <a:ext uri="{FF2B5EF4-FFF2-40B4-BE49-F238E27FC236}">
                <a16:creationId xmlns:a16="http://schemas.microsoft.com/office/drawing/2014/main" id="{87464596-F8E6-4E21-8050-2E4001AFA133}"/>
              </a:ext>
            </a:extLst>
          </p:cNvPr>
          <p:cNvSpPr txBox="1"/>
          <p:nvPr/>
        </p:nvSpPr>
        <p:spPr>
          <a:xfrm>
            <a:off x="10572404" y="10807700"/>
            <a:ext cx="1068649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10♦</a:t>
            </a:r>
          </a:p>
        </p:txBody>
      </p:sp>
      <p:sp>
        <p:nvSpPr>
          <p:cNvPr id="21" name="J♥">
            <a:extLst>
              <a:ext uri="{FF2B5EF4-FFF2-40B4-BE49-F238E27FC236}">
                <a16:creationId xmlns:a16="http://schemas.microsoft.com/office/drawing/2014/main" id="{22377700-918E-449D-BE1A-16B7902D4813}"/>
              </a:ext>
            </a:extLst>
          </p:cNvPr>
          <p:cNvSpPr txBox="1"/>
          <p:nvPr/>
        </p:nvSpPr>
        <p:spPr>
          <a:xfrm>
            <a:off x="11675701" y="10807700"/>
            <a:ext cx="74165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J♥</a:t>
            </a:r>
          </a:p>
        </p:txBody>
      </p:sp>
      <p:sp>
        <p:nvSpPr>
          <p:cNvPr id="22" name="Q♦">
            <a:extLst>
              <a:ext uri="{FF2B5EF4-FFF2-40B4-BE49-F238E27FC236}">
                <a16:creationId xmlns:a16="http://schemas.microsoft.com/office/drawing/2014/main" id="{BE6AF088-4E0A-42FC-B13B-4658F0DCE4C4}"/>
              </a:ext>
            </a:extLst>
          </p:cNvPr>
          <p:cNvSpPr txBox="1"/>
          <p:nvPr/>
        </p:nvSpPr>
        <p:spPr>
          <a:xfrm>
            <a:off x="12599136" y="10807700"/>
            <a:ext cx="90138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Q♦</a:t>
            </a:r>
          </a:p>
        </p:txBody>
      </p:sp>
      <p:sp>
        <p:nvSpPr>
          <p:cNvPr id="23" name="K♣">
            <a:extLst>
              <a:ext uri="{FF2B5EF4-FFF2-40B4-BE49-F238E27FC236}">
                <a16:creationId xmlns:a16="http://schemas.microsoft.com/office/drawing/2014/main" id="{B8DB0F3B-51AC-4AE2-8330-F62D40726AC7}"/>
              </a:ext>
            </a:extLst>
          </p:cNvPr>
          <p:cNvSpPr txBox="1"/>
          <p:nvPr/>
        </p:nvSpPr>
        <p:spPr>
          <a:xfrm>
            <a:off x="13560200" y="10807700"/>
            <a:ext cx="858857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K♣</a:t>
            </a:r>
          </a:p>
        </p:txBody>
      </p:sp>
      <p:sp>
        <p:nvSpPr>
          <p:cNvPr id="24" name="A♠">
            <a:extLst>
              <a:ext uri="{FF2B5EF4-FFF2-40B4-BE49-F238E27FC236}">
                <a16:creationId xmlns:a16="http://schemas.microsoft.com/office/drawing/2014/main" id="{CBD885E4-6A66-4582-B49C-0BABE2A7A016}"/>
              </a:ext>
            </a:extLst>
          </p:cNvPr>
          <p:cNvSpPr txBox="1"/>
          <p:nvPr/>
        </p:nvSpPr>
        <p:spPr>
          <a:xfrm>
            <a:off x="14493637" y="10807700"/>
            <a:ext cx="871582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A♠</a:t>
            </a:r>
          </a:p>
        </p:txBody>
      </p:sp>
      <p:sp>
        <p:nvSpPr>
          <p:cNvPr id="25" name="10♥">
            <a:extLst>
              <a:ext uri="{FF2B5EF4-FFF2-40B4-BE49-F238E27FC236}">
                <a16:creationId xmlns:a16="http://schemas.microsoft.com/office/drawing/2014/main" id="{F12DBFA7-15FD-435C-9DF3-02A55417C0E1}"/>
              </a:ext>
            </a:extLst>
          </p:cNvPr>
          <p:cNvSpPr txBox="1"/>
          <p:nvPr/>
        </p:nvSpPr>
        <p:spPr>
          <a:xfrm>
            <a:off x="10566631" y="11569700"/>
            <a:ext cx="1068649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10♥</a:t>
            </a:r>
          </a:p>
        </p:txBody>
      </p:sp>
      <p:sp>
        <p:nvSpPr>
          <p:cNvPr id="26" name="9♥">
            <a:extLst>
              <a:ext uri="{FF2B5EF4-FFF2-40B4-BE49-F238E27FC236}">
                <a16:creationId xmlns:a16="http://schemas.microsoft.com/office/drawing/2014/main" id="{F258DB43-81F6-421F-AE88-50FC4DD1BF43}"/>
              </a:ext>
            </a:extLst>
          </p:cNvPr>
          <p:cNvSpPr txBox="1"/>
          <p:nvPr/>
        </p:nvSpPr>
        <p:spPr>
          <a:xfrm>
            <a:off x="9741016" y="11569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9♥</a:t>
            </a:r>
          </a:p>
        </p:txBody>
      </p:sp>
      <p:sp>
        <p:nvSpPr>
          <p:cNvPr id="27" name="5♦">
            <a:extLst>
              <a:ext uri="{FF2B5EF4-FFF2-40B4-BE49-F238E27FC236}">
                <a16:creationId xmlns:a16="http://schemas.microsoft.com/office/drawing/2014/main" id="{AB887FD8-5FAB-4B48-9FE7-C9EB20D6D5F4}"/>
              </a:ext>
            </a:extLst>
          </p:cNvPr>
          <p:cNvSpPr txBox="1"/>
          <p:nvPr/>
        </p:nvSpPr>
        <p:spPr>
          <a:xfrm>
            <a:off x="5918315" y="11569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5♦</a:t>
            </a:r>
          </a:p>
        </p:txBody>
      </p:sp>
      <p:sp>
        <p:nvSpPr>
          <p:cNvPr id="28" name="9♣">
            <a:extLst>
              <a:ext uri="{FF2B5EF4-FFF2-40B4-BE49-F238E27FC236}">
                <a16:creationId xmlns:a16="http://schemas.microsoft.com/office/drawing/2014/main" id="{C31D00DD-7F9D-48B3-B7A3-7946DD463FA5}"/>
              </a:ext>
            </a:extLst>
          </p:cNvPr>
          <p:cNvSpPr txBox="1"/>
          <p:nvPr/>
        </p:nvSpPr>
        <p:spPr>
          <a:xfrm>
            <a:off x="9741015" y="12331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9♣</a:t>
            </a:r>
          </a:p>
        </p:txBody>
      </p:sp>
      <p:sp>
        <p:nvSpPr>
          <p:cNvPr id="29" name="2♦">
            <a:extLst>
              <a:ext uri="{FF2B5EF4-FFF2-40B4-BE49-F238E27FC236}">
                <a16:creationId xmlns:a16="http://schemas.microsoft.com/office/drawing/2014/main" id="{DDE9E590-FEF5-4EEE-9C22-2CC30520D25E}"/>
              </a:ext>
            </a:extLst>
          </p:cNvPr>
          <p:cNvSpPr txBox="1"/>
          <p:nvPr/>
        </p:nvSpPr>
        <p:spPr>
          <a:xfrm>
            <a:off x="3086215" y="11569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2♦</a:t>
            </a:r>
          </a:p>
        </p:txBody>
      </p:sp>
      <p:sp>
        <p:nvSpPr>
          <p:cNvPr id="30" name="8♣">
            <a:extLst>
              <a:ext uri="{FF2B5EF4-FFF2-40B4-BE49-F238E27FC236}">
                <a16:creationId xmlns:a16="http://schemas.microsoft.com/office/drawing/2014/main" id="{C36A7E25-8F67-41BC-B0A4-66AB74DC449C}"/>
              </a:ext>
            </a:extLst>
          </p:cNvPr>
          <p:cNvSpPr txBox="1"/>
          <p:nvPr/>
        </p:nvSpPr>
        <p:spPr>
          <a:xfrm>
            <a:off x="8788515" y="11569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8♣</a:t>
            </a:r>
          </a:p>
        </p:txBody>
      </p:sp>
      <p:sp>
        <p:nvSpPr>
          <p:cNvPr id="31" name="Q♥">
            <a:extLst>
              <a:ext uri="{FF2B5EF4-FFF2-40B4-BE49-F238E27FC236}">
                <a16:creationId xmlns:a16="http://schemas.microsoft.com/office/drawing/2014/main" id="{16AAC3DE-1364-4C2E-9C59-404F6F0EF6D9}"/>
              </a:ext>
            </a:extLst>
          </p:cNvPr>
          <p:cNvSpPr txBox="1"/>
          <p:nvPr/>
        </p:nvSpPr>
        <p:spPr>
          <a:xfrm>
            <a:off x="12598424" y="11569700"/>
            <a:ext cx="90138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rPr dirty="0"/>
              <a:t>Q♥</a:t>
            </a:r>
          </a:p>
        </p:txBody>
      </p:sp>
      <p:sp>
        <p:nvSpPr>
          <p:cNvPr id="32" name="10♥">
            <a:extLst>
              <a:ext uri="{FF2B5EF4-FFF2-40B4-BE49-F238E27FC236}">
                <a16:creationId xmlns:a16="http://schemas.microsoft.com/office/drawing/2014/main" id="{DDD869DD-30E2-4170-8DDC-62984007BF80}"/>
              </a:ext>
            </a:extLst>
          </p:cNvPr>
          <p:cNvSpPr txBox="1"/>
          <p:nvPr/>
        </p:nvSpPr>
        <p:spPr>
          <a:xfrm>
            <a:off x="10566631" y="12331700"/>
            <a:ext cx="1068649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/>
            <a:r>
              <a:t>10♥</a:t>
            </a:r>
          </a:p>
        </p:txBody>
      </p:sp>
      <p:sp>
        <p:nvSpPr>
          <p:cNvPr id="33" name="5♠">
            <a:extLst>
              <a:ext uri="{FF2B5EF4-FFF2-40B4-BE49-F238E27FC236}">
                <a16:creationId xmlns:a16="http://schemas.microsoft.com/office/drawing/2014/main" id="{BB7C1CA2-00DD-4E34-A2FD-DE0ADA3655D4}"/>
              </a:ext>
            </a:extLst>
          </p:cNvPr>
          <p:cNvSpPr txBox="1"/>
          <p:nvPr/>
        </p:nvSpPr>
        <p:spPr>
          <a:xfrm>
            <a:off x="5918315" y="10807700"/>
            <a:ext cx="851825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9700" tIns="139700" rIns="139700" bIns="139700">
            <a:spAutoFit/>
          </a:bodyPr>
          <a:lstStyle>
            <a:lvl1pPr algn="ctr">
              <a:lnSpc>
                <a:spcPts val="3800"/>
              </a:lnSpc>
              <a:tabLst>
                <a:tab pos="1511300" algn="l"/>
              </a:tabLst>
              <a:defRPr sz="27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defTabSz="914400">
              <a:defRPr>
                <a:solidFill>
                  <a:srgbClr val="A9A9A9"/>
                </a:solidFill>
              </a:defRPr>
            </a:pPr>
            <a:r>
              <a:rPr dirty="0">
                <a:solidFill>
                  <a:srgbClr val="000000"/>
                </a:solidFill>
              </a:rPr>
              <a:t>5♠</a:t>
            </a:r>
          </a:p>
        </p:txBody>
      </p:sp>
    </p:spTree>
    <p:extLst>
      <p:ext uri="{BB962C8B-B14F-4D97-AF65-F5344CB8AC3E}">
        <p14:creationId xmlns:p14="http://schemas.microsoft.com/office/powerpoint/2010/main" val="36919935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6" grpId="0" animBg="1" advAuto="0"/>
      <p:bldP spid="11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0" grpId="0" animBg="1" advAuto="0"/>
      <p:bldP spid="21" grpId="0" animBg="1" advAuto="0"/>
      <p:bldP spid="22" grpId="0" animBg="1" advAuto="0"/>
      <p:bldP spid="23" grpId="0" animBg="1" advAuto="0"/>
      <p:bldP spid="24" grpId="0" animBg="1" advAuto="0"/>
      <p:bldP spid="25" grpId="0" animBg="1" advAuto="0"/>
      <p:bldP spid="26" grpId="0" animBg="1" advAuto="0"/>
      <p:bldP spid="27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3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Structures</a:t>
            </a:r>
            <a:endParaRPr dirty="0"/>
          </a:p>
        </p:txBody>
      </p:sp>
      <p:sp>
        <p:nvSpPr>
          <p:cNvPr id="19" name="Main purpose. Facilitate storage and manipulation of data.">
            <a:extLst>
              <a:ext uri="{FF2B5EF4-FFF2-40B4-BE49-F238E27FC236}">
                <a16:creationId xmlns:a16="http://schemas.microsoft.com/office/drawing/2014/main" id="{728DFE6A-9907-4465-9124-175D2BE5FFF0}"/>
              </a:ext>
            </a:extLst>
          </p:cNvPr>
          <p:cNvSpPr txBox="1"/>
          <p:nvPr/>
        </p:nvSpPr>
        <p:spPr>
          <a:xfrm>
            <a:off x="1022470" y="12490814"/>
            <a:ext cx="13728700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200"/>
              </a:lnSpc>
              <a:spcBef>
                <a:spcPts val="1800"/>
              </a:spcBef>
              <a:tabLst>
                <a:tab pos="1168400" algn="l"/>
              </a:tabLst>
              <a:defRPr sz="35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Main purpose. </a:t>
            </a:r>
            <a:r>
              <a:rPr dirty="0"/>
              <a:t>Facilitate storage and manipulation of data.</a:t>
            </a:r>
          </a:p>
        </p:txBody>
      </p:sp>
      <p:sp>
        <p:nvSpPr>
          <p:cNvPr id="20" name="Examples.…">
            <a:extLst>
              <a:ext uri="{FF2B5EF4-FFF2-40B4-BE49-F238E27FC236}">
                <a16:creationId xmlns:a16="http://schemas.microsoft.com/office/drawing/2014/main" id="{E7663FED-97D8-4716-BA83-E94560AD3117}"/>
              </a:ext>
            </a:extLst>
          </p:cNvPr>
          <p:cNvSpPr txBox="1"/>
          <p:nvPr/>
        </p:nvSpPr>
        <p:spPr>
          <a:xfrm>
            <a:off x="1334339" y="3906032"/>
            <a:ext cx="10279811" cy="83389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Examples.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52 playing cards in a deck.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100 thousand students in an online class.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1 billion pixels in a digital image.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4 billion nucleotides in a DNA strand.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73 billion Google queries per year.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86 billion neurons in the brain.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50 trillion cells in the human body.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solidFill>
                  <a:srgbClr val="797979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6.02 × 10</a:t>
            </a:r>
            <a:r>
              <a:rPr baseline="31999" dirty="0"/>
              <a:t>23</a:t>
            </a:r>
            <a:r>
              <a:rPr dirty="0"/>
              <a:t> particles in a mole.</a:t>
            </a:r>
          </a:p>
        </p:txBody>
      </p:sp>
      <p:sp>
        <p:nvSpPr>
          <p:cNvPr id="21" name="A data structure is an arrangement of data that enables efficient processing by a program.">
            <a:extLst>
              <a:ext uri="{FF2B5EF4-FFF2-40B4-BE49-F238E27FC236}">
                <a16:creationId xmlns:a16="http://schemas.microsoft.com/office/drawing/2014/main" id="{3C02569F-5673-4203-B928-9B33D181309D}"/>
              </a:ext>
            </a:extLst>
          </p:cNvPr>
          <p:cNvSpPr txBox="1"/>
          <p:nvPr/>
        </p:nvSpPr>
        <p:spPr>
          <a:xfrm>
            <a:off x="1172167" y="1575878"/>
            <a:ext cx="22527961" cy="10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uFill>
                  <a:solidFill>
                    <a:srgbClr val="000000"/>
                  </a:solidFill>
                </a:uFill>
              </a:rPr>
              <a:t>A </a:t>
            </a:r>
            <a:r>
              <a:rPr dirty="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rPr>
              <a:t>data structure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is an arrangement of data that enables efficient processing by a program.</a:t>
            </a:r>
          </a:p>
        </p:txBody>
      </p:sp>
      <p:grpSp>
        <p:nvGrpSpPr>
          <p:cNvPr id="22" name="Group">
            <a:extLst>
              <a:ext uri="{FF2B5EF4-FFF2-40B4-BE49-F238E27FC236}">
                <a16:creationId xmlns:a16="http://schemas.microsoft.com/office/drawing/2014/main" id="{D944BA19-A216-4B66-8758-6A10D31DB6F4}"/>
              </a:ext>
            </a:extLst>
          </p:cNvPr>
          <p:cNvGrpSpPr/>
          <p:nvPr/>
        </p:nvGrpSpPr>
        <p:grpSpPr>
          <a:xfrm>
            <a:off x="14751170" y="4917057"/>
            <a:ext cx="8134429" cy="7327899"/>
            <a:chOff x="0" y="0"/>
            <a:chExt cx="8203604" cy="7746362"/>
          </a:xfrm>
        </p:grpSpPr>
        <p:graphicFrame>
          <p:nvGraphicFramePr>
            <p:cNvPr id="23" name="Table">
              <a:extLst>
                <a:ext uri="{FF2B5EF4-FFF2-40B4-BE49-F238E27FC236}">
                  <a16:creationId xmlns:a16="http://schemas.microsoft.com/office/drawing/2014/main" id="{94A1B6E4-4032-4B82-85D1-246A8C0E3B42}"/>
                </a:ext>
              </a:extLst>
            </p:cNvPr>
            <p:cNvGraphicFramePr/>
            <p:nvPr/>
          </p:nvGraphicFramePr>
          <p:xfrm>
            <a:off x="0" y="0"/>
            <a:ext cx="3304263" cy="7746362"/>
          </p:xfrm>
          <a:graphic>
            <a:graphicData uri="http://schemas.openxmlformats.org/drawingml/2006/table">
              <a:tbl>
                <a:tblPr firstRow="1">
                  <a:tableStyleId>{8F44A2F1-9E1F-4B54-A3A2-5F16C0AD49E2}</a:tableStyleId>
                </a:tblPr>
                <a:tblGrid>
                  <a:gridCol w="140433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720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814211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600"/>
                          </a:lnSpc>
                          <a:tabLst>
                            <a:tab pos="1511300" algn="l"/>
                          </a:tabLst>
                          <a:defRPr sz="1800" i="0"/>
                        </a:pPr>
                        <a:r>
                          <a:rPr sz="3000" i="1">
                            <a:sym typeface="Lucida Sans"/>
                          </a:rPr>
                          <a:t>index</a:t>
                        </a:r>
                      </a:p>
                    </a:txBody>
                    <a:tcPr marL="25400" marR="25400" marT="25400" marB="254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600"/>
                          </a:lnSpc>
                          <a:tabLst>
                            <a:tab pos="1511300" algn="l"/>
                          </a:tabLst>
                          <a:defRPr sz="1800" i="0"/>
                        </a:pPr>
                        <a:r>
                          <a:rPr sz="3000" i="1">
                            <a:sym typeface="Lucida Sans"/>
                          </a:rPr>
                          <a:t>value</a:t>
                        </a:r>
                      </a:p>
                    </a:txBody>
                    <a:tcPr marL="25400" marR="25400" marT="25400" marB="254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4211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42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3000">
                            <a:sym typeface="Lucida Sans"/>
                          </a:rPr>
                          <a:t>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7224" marR="7224" algn="ctr" defTabSz="1295400">
                          <a:lnSpc>
                            <a:spcPts val="3300"/>
                          </a:lnSpc>
                          <a:spcBef>
                            <a:spcPts val="200"/>
                          </a:spcBef>
                          <a:defRPr sz="2700">
                            <a:uFill>
                              <a:solidFill>
                                <a:srgbClr val="0433FF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defRPr>
                        </a:pPr>
                        <a:r>
                          <a:rPr>
                            <a:solidFill>
                              <a:srgbClr val="8D3124"/>
                            </a:solidFill>
                            <a:uFill>
                              <a:solidFill>
                                <a:srgbClr val="8D3124"/>
                              </a:solidFill>
                            </a:uFill>
                          </a:rPr>
                          <a:t>2♥ 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14211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42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3000">
                            <a:sym typeface="Lucida Sans"/>
                          </a:rPr>
                          <a:t>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7224" marR="7224" algn="ctr" defTabSz="1295400">
                          <a:lnSpc>
                            <a:spcPts val="3300"/>
                          </a:lnSpc>
                          <a:spcBef>
                            <a:spcPts val="200"/>
                          </a:spcBef>
                          <a:defRPr sz="1800"/>
                        </a:pPr>
                        <a:r>
                          <a:rPr sz="2700">
                            <a:uFill>
                              <a:solidFill>
                                <a:srgbClr val="0433FF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rPr>
                          <a:t>6♠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14211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42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30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7224" marR="7224" algn="ctr" defTabSz="1295400">
                          <a:lnSpc>
                            <a:spcPts val="3300"/>
                          </a:lnSpc>
                          <a:spcBef>
                            <a:spcPts val="200"/>
                          </a:spcBef>
                          <a:defRPr sz="2700">
                            <a:uFill>
                              <a:solidFill>
                                <a:srgbClr val="0433FF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defRPr>
                        </a:pPr>
                        <a:r>
                          <a:rPr>
                            <a:solidFill>
                              <a:srgbClr val="8D3124"/>
                            </a:solidFill>
                            <a:uFill>
                              <a:solidFill>
                                <a:srgbClr val="8D3124"/>
                              </a:solidFill>
                            </a:uFill>
                          </a:rPr>
                          <a:t>A♦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14211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42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30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7224" marR="7224" algn="ctr" defTabSz="1295400">
                          <a:lnSpc>
                            <a:spcPts val="3300"/>
                          </a:lnSpc>
                          <a:spcBef>
                            <a:spcPts val="200"/>
                          </a:spcBef>
                          <a:defRPr sz="2700">
                            <a:uFill>
                              <a:solidFill>
                                <a:srgbClr val="0433FF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defRPr>
                        </a:pPr>
                        <a:r>
                          <a:rPr>
                            <a:solidFill>
                              <a:srgbClr val="8D3124"/>
                            </a:solidFill>
                            <a:uFill>
                              <a:solidFill>
                                <a:srgbClr val="8D3124"/>
                              </a:solidFill>
                            </a:uFill>
                          </a:rPr>
                          <a:t>A♥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14211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42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3000">
                            <a:sym typeface="Lucida Sans"/>
                          </a:rPr>
                          <a:t>...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4200"/>
                          </a:lnSpc>
                          <a:tabLst>
                            <a:tab pos="1511300" algn="l"/>
                          </a:tabLst>
                          <a:defRPr sz="30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14211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42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3000">
                            <a:sym typeface="Lucida Sans"/>
                          </a:rPr>
                          <a:t>49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7224" marR="7224" algn="ctr" defTabSz="1295400">
                          <a:lnSpc>
                            <a:spcPts val="3300"/>
                          </a:lnSpc>
                          <a:spcBef>
                            <a:spcPts val="200"/>
                          </a:spcBef>
                          <a:defRPr sz="1800"/>
                        </a:pPr>
                        <a:r>
                          <a:rPr sz="2700">
                            <a:uFill>
                              <a:solidFill>
                                <a:srgbClr val="0433FF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rPr>
                          <a:t>3♣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14211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42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3000">
                            <a:sym typeface="Lucida Sans"/>
                          </a:rPr>
                          <a:t>50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7224" marR="7224" algn="ctr" defTabSz="1295400">
                          <a:lnSpc>
                            <a:spcPts val="3300"/>
                          </a:lnSpc>
                          <a:spcBef>
                            <a:spcPts val="200"/>
                          </a:spcBef>
                          <a:defRPr sz="1800"/>
                        </a:pPr>
                        <a:r>
                          <a:rPr sz="2700">
                            <a:uFill>
                              <a:solidFill>
                                <a:srgbClr val="0433FF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rPr>
                          <a:t>K♣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14211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42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3000">
                            <a:sym typeface="Lucida Sans"/>
                          </a:rPr>
                          <a:t>51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marL="7224" marR="7224" algn="ctr" defTabSz="1295400">
                          <a:lnSpc>
                            <a:spcPts val="3300"/>
                          </a:lnSpc>
                          <a:spcBef>
                            <a:spcPts val="200"/>
                          </a:spcBef>
                          <a:defRPr sz="1800"/>
                        </a:pPr>
                        <a:r>
                          <a:rPr sz="2700">
                            <a:uFill>
                              <a:solidFill>
                                <a:srgbClr val="0433FF"/>
                              </a:solidFill>
                            </a:uFill>
                            <a:latin typeface="Helvetica"/>
                            <a:ea typeface="Helvetica"/>
                            <a:cs typeface="Helvetica"/>
                          </a:rPr>
                          <a:t>4♠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pic>
          <p:nvPicPr>
            <p:cNvPr id="24" name="cards.png" descr="cards.png">
              <a:extLst>
                <a:ext uri="{FF2B5EF4-FFF2-40B4-BE49-F238E27FC236}">
                  <a16:creationId xmlns:a16="http://schemas.microsoft.com/office/drawing/2014/main" id="{D9ED4D3C-BA25-42DB-AED7-D39FF99E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8336" y="1917700"/>
              <a:ext cx="4465268" cy="3289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An array is an indexed sequence of values of the same type.">
            <a:extLst>
              <a:ext uri="{FF2B5EF4-FFF2-40B4-BE49-F238E27FC236}">
                <a16:creationId xmlns:a16="http://schemas.microsoft.com/office/drawing/2014/main" id="{0C548CEC-8DC9-4720-BD93-E36AE9059586}"/>
              </a:ext>
            </a:extLst>
          </p:cNvPr>
          <p:cNvSpPr txBox="1">
            <a:spLocks/>
          </p:cNvSpPr>
          <p:nvPr/>
        </p:nvSpPr>
        <p:spPr>
          <a:xfrm>
            <a:off x="1172167" y="2918734"/>
            <a:ext cx="14363700" cy="110490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/>
            <a:r>
              <a:rPr lang="en-US" dirty="0">
                <a:uFill>
                  <a:solidFill>
                    <a:srgbClr val="000000"/>
                  </a:solidFill>
                </a:uFill>
              </a:rPr>
              <a:t>An </a:t>
            </a:r>
            <a:r>
              <a:rPr lang="en-US" dirty="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rPr>
              <a:t>array</a:t>
            </a:r>
            <a:r>
              <a:rPr lang="en-US" dirty="0">
                <a:uFill>
                  <a:solidFill>
                    <a:srgbClr val="000000"/>
                  </a:solidFill>
                </a:uFill>
              </a:rPr>
              <a:t> is an </a:t>
            </a:r>
            <a:r>
              <a:rPr lang="en-US" i="1" dirty="0">
                <a:uFill>
                  <a:solidFill>
                    <a:srgbClr val="000000"/>
                  </a:solidFill>
                </a:uFill>
              </a:rPr>
              <a:t>indexed</a:t>
            </a:r>
            <a:r>
              <a:rPr lang="en-US" dirty="0">
                <a:uFill>
                  <a:solidFill>
                    <a:srgbClr val="000000"/>
                  </a:solidFill>
                </a:uFill>
              </a:rPr>
              <a:t> sequence of values of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176711216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dvAuto="0"/>
      <p:bldP spid="20" grpId="0" build="p" bldLvl="5" animBg="1" advAuto="0"/>
      <p:bldP spid="21" grpId="0" build="p" bldLvl="5" animBg="1" advAuto="0"/>
      <p:bldP spid="22" grpId="0" animBg="1" advAuto="0"/>
      <p:bldP spid="25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Array application: coupon collector</a:t>
            </a:r>
            <a:endParaRPr dirty="0"/>
          </a:p>
        </p:txBody>
      </p:sp>
      <p:sp>
        <p:nvSpPr>
          <p:cNvPr id="4" name="public class Coupon…">
            <a:extLst>
              <a:ext uri="{FF2B5EF4-FFF2-40B4-BE49-F238E27FC236}">
                <a16:creationId xmlns:a16="http://schemas.microsoft.com/office/drawing/2014/main" id="{35BD90E9-3F96-4B52-BAB8-E128EC7F6C21}"/>
              </a:ext>
            </a:extLst>
          </p:cNvPr>
          <p:cNvSpPr/>
          <p:nvPr/>
        </p:nvSpPr>
        <p:spPr>
          <a:xfrm>
            <a:off x="10746316" y="1874657"/>
            <a:ext cx="12560301" cy="10847200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public class Coupon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{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public static void main(String[] </a:t>
            </a:r>
            <a:r>
              <a:rPr sz="1800" dirty="0" err="1">
                <a:uFill>
                  <a:solidFill>
                    <a:srgbClr val="007DD7"/>
                  </a:solidFill>
                </a:uFill>
              </a:rPr>
              <a:t>args</a:t>
            </a:r>
            <a:r>
              <a:rPr sz="1800" dirty="0">
                <a:uFill>
                  <a:solidFill>
                    <a:srgbClr val="007DD7"/>
                  </a:solidFill>
                </a:uFill>
              </a:rPr>
              <a:t>)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{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int M = Integer.parseInt(</a:t>
            </a:r>
            <a:r>
              <a:rPr sz="1800" dirty="0" err="1">
                <a:uFill>
                  <a:solidFill>
                    <a:srgbClr val="007DD7"/>
                  </a:solidFill>
                </a:uFill>
              </a:rPr>
              <a:t>args</a:t>
            </a:r>
            <a:r>
              <a:rPr sz="1800" dirty="0">
                <a:uFill>
                  <a:solidFill>
                    <a:srgbClr val="007DD7"/>
                  </a:solidFill>
                </a:uFill>
              </a:rPr>
              <a:t>[0]);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int cards = 0;    // number of cards collected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int distinct = 0; // number of distinct cards   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</a:t>
            </a:r>
            <a:r>
              <a:rPr sz="1800" dirty="0" err="1">
                <a:uFill>
                  <a:solidFill>
                    <a:srgbClr val="007DD7"/>
                  </a:solidFill>
                </a:uFill>
              </a:rPr>
              <a:t>boolean</a:t>
            </a:r>
            <a:r>
              <a:rPr sz="1800" dirty="0">
                <a:uFill>
                  <a:solidFill>
                    <a:srgbClr val="007DD7"/>
                  </a:solidFill>
                </a:uFill>
              </a:rPr>
              <a:t>[] found = new </a:t>
            </a:r>
            <a:r>
              <a:rPr sz="1800" dirty="0" err="1">
                <a:uFill>
                  <a:solidFill>
                    <a:srgbClr val="007DD7"/>
                  </a:solidFill>
                </a:uFill>
              </a:rPr>
              <a:t>boolean</a:t>
            </a:r>
            <a:r>
              <a:rPr sz="1800" dirty="0">
                <a:uFill>
                  <a:solidFill>
                    <a:srgbClr val="007DD7"/>
                  </a:solidFill>
                </a:uFill>
              </a:rPr>
              <a:t>[M];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while (distinct &lt; M)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{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   int r = (int) (</a:t>
            </a:r>
            <a:r>
              <a:rPr sz="1800" dirty="0" err="1">
                <a:uFill>
                  <a:solidFill>
                    <a:srgbClr val="007DD7"/>
                  </a:solidFill>
                </a:uFill>
              </a:rPr>
              <a:t>Math.random</a:t>
            </a:r>
            <a:r>
              <a:rPr sz="1800" dirty="0">
                <a:uFill>
                  <a:solidFill>
                    <a:srgbClr val="007DD7"/>
                  </a:solidFill>
                </a:uFill>
              </a:rPr>
              <a:t>() * M);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   cards++;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   if (!found[r])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   {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      distinct++;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      found[r] = true;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   }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}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   </a:t>
            </a:r>
            <a:r>
              <a:rPr sz="1800" dirty="0" err="1">
                <a:uFill>
                  <a:solidFill>
                    <a:srgbClr val="007DD7"/>
                  </a:solidFill>
                </a:uFill>
              </a:rPr>
              <a:t>System.out.println</a:t>
            </a:r>
            <a:r>
              <a:rPr sz="1800" dirty="0">
                <a:uFill>
                  <a:solidFill>
                    <a:srgbClr val="007DD7"/>
                  </a:solidFill>
                </a:uFill>
              </a:rPr>
              <a:t>(cards);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   }</a:t>
            </a:r>
          </a:p>
          <a:p>
            <a:pPr marL="10159" marR="10159" defTabSz="647700">
              <a:lnSpc>
                <a:spcPts val="37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900">
                <a:uFill>
                  <a:solidFill>
                    <a:srgbClr val="000112"/>
                  </a:solidFill>
                </a:uFill>
              </a:defRPr>
            </a:pPr>
            <a:r>
              <a:rPr sz="1800" dirty="0">
                <a:uFill>
                  <a:solidFill>
                    <a:srgbClr val="007DD7"/>
                  </a:solidFill>
                </a:uFill>
              </a:rPr>
              <a:t>}</a:t>
            </a:r>
          </a:p>
        </p:txBody>
      </p:sp>
      <p:sp>
        <p:nvSpPr>
          <p:cNvPr id="5" name="Key to the implementation…">
            <a:extLst>
              <a:ext uri="{FF2B5EF4-FFF2-40B4-BE49-F238E27FC236}">
                <a16:creationId xmlns:a16="http://schemas.microsoft.com/office/drawing/2014/main" id="{0F7AF78F-C446-494D-A8AA-E099822ABA0C}"/>
              </a:ext>
            </a:extLst>
          </p:cNvPr>
          <p:cNvSpPr txBox="1"/>
          <p:nvPr/>
        </p:nvSpPr>
        <p:spPr>
          <a:xfrm>
            <a:off x="1270000" y="6418579"/>
            <a:ext cx="8928100" cy="5918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50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200" dirty="0"/>
              <a:t>Key to the implementation</a:t>
            </a:r>
          </a:p>
          <a:p>
            <a:pPr marL="392079" lvl="1" indent="-303179" defTabSz="647700">
              <a:lnSpc>
                <a:spcPts val="50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200" dirty="0"/>
              <a:t>Create a </a:t>
            </a:r>
            <a:r>
              <a:rPr sz="3200" dirty="0" err="1"/>
              <a:t>boolean</a:t>
            </a:r>
            <a:r>
              <a:rPr sz="3200" dirty="0"/>
              <a:t> array of length </a:t>
            </a:r>
            <a:r>
              <a:rPr sz="3200" i="1" dirty="0"/>
              <a:t>M</a:t>
            </a:r>
            <a:r>
              <a:rPr sz="3200" dirty="0"/>
              <a:t>.(Initially all </a:t>
            </a:r>
            <a:r>
              <a:rPr sz="3200" dirty="0">
                <a:sym typeface="Helvetica"/>
              </a:rPr>
              <a:t>false</a:t>
            </a:r>
            <a:r>
              <a:rPr sz="3200" dirty="0"/>
              <a:t> by default.)</a:t>
            </a:r>
          </a:p>
          <a:p>
            <a:pPr marL="392079" lvl="1" indent="-303179" defTabSz="647700">
              <a:lnSpc>
                <a:spcPts val="50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200" dirty="0"/>
              <a:t>When </a:t>
            </a:r>
            <a:r>
              <a:rPr sz="3200" i="1" dirty="0"/>
              <a:t>r</a:t>
            </a:r>
            <a:r>
              <a:rPr sz="3200" dirty="0"/>
              <a:t> generated, check the </a:t>
            </a:r>
            <a:r>
              <a:rPr sz="3200" i="1" spc="540" dirty="0" err="1"/>
              <a:t>r</a:t>
            </a:r>
            <a:r>
              <a:rPr sz="3200" dirty="0" err="1"/>
              <a:t>th</a:t>
            </a:r>
            <a:r>
              <a:rPr sz="3200" dirty="0"/>
              <a:t> value in the array.</a:t>
            </a:r>
          </a:p>
          <a:p>
            <a:pPr marL="760379" lvl="2" indent="-303179" defTabSz="647700">
              <a:lnSpc>
                <a:spcPts val="50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200" dirty="0"/>
              <a:t>If </a:t>
            </a:r>
            <a:r>
              <a:rPr sz="3200" dirty="0">
                <a:solidFill>
                  <a:srgbClr val="005493"/>
                </a:solidFill>
                <a:sym typeface="Helvetica"/>
              </a:rPr>
              <a:t>true</a:t>
            </a:r>
            <a:r>
              <a:rPr sz="3200" dirty="0"/>
              <a:t>, ignore it (not new).</a:t>
            </a:r>
          </a:p>
          <a:p>
            <a:pPr marL="760379" lvl="2" indent="-303179" defTabSz="647700">
              <a:lnSpc>
                <a:spcPts val="50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200" dirty="0"/>
              <a:t>If </a:t>
            </a:r>
            <a:r>
              <a:rPr sz="3200" dirty="0">
                <a:solidFill>
                  <a:srgbClr val="005493"/>
                </a:solidFill>
                <a:sym typeface="Helvetica"/>
              </a:rPr>
              <a:t>false</a:t>
            </a:r>
            <a:r>
              <a:rPr sz="3200" dirty="0"/>
              <a:t>, count it as new distinct</a:t>
            </a:r>
            <a:br>
              <a:rPr sz="3200" dirty="0"/>
            </a:br>
            <a:r>
              <a:rPr sz="3200" dirty="0"/>
              <a:t>value (and set </a:t>
            </a:r>
            <a:r>
              <a:rPr sz="3200" i="1" spc="540" dirty="0" err="1"/>
              <a:t>r</a:t>
            </a:r>
            <a:r>
              <a:rPr sz="3200" dirty="0" err="1"/>
              <a:t>th</a:t>
            </a:r>
            <a:r>
              <a:rPr sz="3200" dirty="0"/>
              <a:t> entry to </a:t>
            </a:r>
            <a:r>
              <a:rPr sz="3200" dirty="0">
                <a:solidFill>
                  <a:srgbClr val="005493"/>
                </a:solidFill>
                <a:sym typeface="Helvetica"/>
              </a:rPr>
              <a:t>true</a:t>
            </a:r>
            <a:r>
              <a:rPr sz="3200" dirty="0"/>
              <a:t>)</a:t>
            </a:r>
          </a:p>
        </p:txBody>
      </p:sp>
      <p:sp>
        <p:nvSpPr>
          <p:cNvPr id="6" name="% java Coupon 13…">
            <a:extLst>
              <a:ext uri="{FF2B5EF4-FFF2-40B4-BE49-F238E27FC236}">
                <a16:creationId xmlns:a16="http://schemas.microsoft.com/office/drawing/2014/main" id="{6A398A72-EE23-49CF-863D-4101C0295A52}"/>
              </a:ext>
            </a:extLst>
          </p:cNvPr>
          <p:cNvSpPr/>
          <p:nvPr/>
        </p:nvSpPr>
        <p:spPr>
          <a:xfrm>
            <a:off x="16641915" y="5860229"/>
            <a:ext cx="4140200" cy="5028242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0" tIns="228600" rIns="228600" bIns="228600"/>
          <a:lstStyle/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Coupon 13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46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Coupon 13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22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Coupon 13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54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Coupon 13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27</a:t>
            </a:r>
          </a:p>
        </p:txBody>
      </p:sp>
      <p:sp>
        <p:nvSpPr>
          <p:cNvPr id="7" name="Coupon collector simulation…">
            <a:extLst>
              <a:ext uri="{FF2B5EF4-FFF2-40B4-BE49-F238E27FC236}">
                <a16:creationId xmlns:a16="http://schemas.microsoft.com/office/drawing/2014/main" id="{FA77FFDF-E91B-4069-A32F-597022B4865E}"/>
              </a:ext>
            </a:extLst>
          </p:cNvPr>
          <p:cNvSpPr txBox="1">
            <a:spLocks/>
          </p:cNvSpPr>
          <p:nvPr/>
        </p:nvSpPr>
        <p:spPr>
          <a:xfrm>
            <a:off x="1077383" y="1874657"/>
            <a:ext cx="8483600" cy="402590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lnSpc>
                <a:spcPts val="5000"/>
              </a:lnSpc>
              <a:defRPr>
                <a:solidFill>
                  <a:srgbClr val="005493"/>
                </a:solidFill>
              </a:defRPr>
            </a:pPr>
            <a:r>
              <a:rPr lang="en-US" sz="3200" dirty="0">
                <a:solidFill>
                  <a:srgbClr val="005493"/>
                </a:solidFill>
              </a:rPr>
              <a:t>Coupon collector simulation</a:t>
            </a:r>
          </a:p>
          <a:p>
            <a:pPr lvl="1" hangingPunct="1">
              <a:lnSpc>
                <a:spcPts val="5000"/>
              </a:lnSpc>
            </a:pPr>
            <a:r>
              <a:rPr lang="en-US" sz="3200" dirty="0"/>
              <a:t>Generate random </a:t>
            </a:r>
            <a:r>
              <a:rPr lang="en-US" sz="3200" dirty="0">
                <a:latin typeface="Helvetica"/>
                <a:ea typeface="Helvetica"/>
                <a:cs typeface="Helvetica"/>
                <a:sym typeface="Helvetica"/>
              </a:rPr>
              <a:t>int</a:t>
            </a:r>
            <a:r>
              <a:rPr lang="en-US" sz="3200" dirty="0"/>
              <a:t> values between 0 and </a:t>
            </a:r>
            <a:r>
              <a:rPr lang="en-US" sz="3200" i="1" spc="612" dirty="0">
                <a:uFill>
                  <a:solidFill>
                    <a:srgbClr val="000000"/>
                  </a:solidFill>
                </a:uFill>
              </a:rPr>
              <a:t>M</a:t>
            </a:r>
            <a:r>
              <a:rPr lang="en-US" sz="3200" dirty="0">
                <a:uFill>
                  <a:solidFill>
                    <a:srgbClr val="000000"/>
                  </a:solidFill>
                </a:uFill>
              </a:rPr>
              <a:t>−1</a:t>
            </a:r>
            <a:r>
              <a:rPr lang="en-US" sz="3200" dirty="0"/>
              <a:t>.</a:t>
            </a:r>
          </a:p>
          <a:p>
            <a:pPr lvl="1" hangingPunct="1">
              <a:lnSpc>
                <a:spcPts val="5000"/>
              </a:lnSpc>
            </a:pPr>
            <a:r>
              <a:rPr lang="en-US" sz="3200" dirty="0"/>
              <a:t>Count number used to generate each value at least once.</a:t>
            </a:r>
          </a:p>
        </p:txBody>
      </p:sp>
    </p:spTree>
    <p:extLst>
      <p:ext uri="{BB962C8B-B14F-4D97-AF65-F5344CB8AC3E}">
        <p14:creationId xmlns:p14="http://schemas.microsoft.com/office/powerpoint/2010/main" val="233368699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 advAuto="0"/>
      <p:bldP spid="5" grpId="0" build="p" bldLvl="5" animBg="1" advAuto="0"/>
      <p:bldP spid="6" grpId="0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Array application: coupon collector (trace for M = 6)</a:t>
            </a:r>
            <a:endParaRPr dirty="0"/>
          </a:p>
        </p:txBody>
      </p:sp>
      <p:sp>
        <p:nvSpPr>
          <p:cNvPr id="4" name="boolean[] found = new boolean[M];…">
            <a:extLst>
              <a:ext uri="{FF2B5EF4-FFF2-40B4-BE49-F238E27FC236}">
                <a16:creationId xmlns:a16="http://schemas.microsoft.com/office/drawing/2014/main" id="{643A54AA-2FFD-4982-AFF5-58B35BF63673}"/>
              </a:ext>
            </a:extLst>
          </p:cNvPr>
          <p:cNvSpPr txBox="1"/>
          <p:nvPr/>
        </p:nvSpPr>
        <p:spPr>
          <a:xfrm>
            <a:off x="1431324" y="2711825"/>
            <a:ext cx="8928101" cy="6299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 err="1">
                <a:uFill>
                  <a:solidFill>
                    <a:srgbClr val="000000"/>
                  </a:solidFill>
                </a:uFill>
              </a:rPr>
              <a:t>boolean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[] found = new 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boolean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[M];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while (distinct &lt; M)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{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int r = (int) (</a:t>
            </a:r>
            <a:r>
              <a:rPr sz="2700" dirty="0" err="1">
                <a:uFill>
                  <a:solidFill>
                    <a:srgbClr val="000000"/>
                  </a:solidFill>
                </a:uFill>
              </a:rPr>
              <a:t>Math.random</a:t>
            </a:r>
            <a:r>
              <a:rPr sz="2700" dirty="0">
                <a:uFill>
                  <a:solidFill>
                    <a:srgbClr val="000000"/>
                  </a:solidFill>
                </a:uFill>
              </a:rPr>
              <a:t>() * M);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cards++;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if (!found[r])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{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distinct++;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   found[r] = true;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   }</a:t>
            </a:r>
          </a:p>
          <a:p>
            <a:pPr marL="6350" marR="6350" defTabSz="647700">
              <a:lnSpc>
                <a:spcPct val="13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2100"/>
            </a:pPr>
            <a:r>
              <a:rPr sz="2700" dirty="0">
                <a:uFill>
                  <a:solidFill>
                    <a:srgbClr val="000000"/>
                  </a:solidFill>
                </a:uFill>
              </a:rPr>
              <a:t>}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F222142B-516F-47A9-BAFF-4739ECB05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748301"/>
              </p:ext>
            </p:extLst>
          </p:nvPr>
        </p:nvGraphicFramePr>
        <p:xfrm>
          <a:off x="12192000" y="2005243"/>
          <a:ext cx="10763510" cy="10337789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1378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0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517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7883"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 gridSpan="6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found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distinct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cards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5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0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1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2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3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4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ym typeface="Lucida Sans"/>
                        </a:rPr>
                        <a:t>5</a:t>
                      </a:r>
                    </a:p>
                  </a:txBody>
                  <a:tcPr marL="25400" marR="25400" marT="25400" marB="25400" anchor="ctr" horzOverflow="overflow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2700"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7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F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4457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olidFill>
                            <a:srgbClr val="C0C0C0"/>
                          </a:solidFill>
                          <a:sym typeface="Lucida Sans"/>
                        </a:rPr>
                        <a:t>T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>
                          <a:sym typeface="Lucida Sans"/>
                        </a:rPr>
                        <a:t>10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40583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Simulation, randomness, and analysis (revisited)</a:t>
            </a:r>
            <a:endParaRPr dirty="0"/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E7758F52-E553-4374-90AE-3EFBB8B22063}"/>
              </a:ext>
            </a:extLst>
          </p:cNvPr>
          <p:cNvGrpSpPr/>
          <p:nvPr/>
        </p:nvGrpSpPr>
        <p:grpSpPr>
          <a:xfrm>
            <a:off x="19979027" y="1981768"/>
            <a:ext cx="3721101" cy="3758573"/>
            <a:chOff x="0" y="0"/>
            <a:chExt cx="3721100" cy="3758572"/>
          </a:xfrm>
        </p:grpSpPr>
        <p:pic>
          <p:nvPicPr>
            <p:cNvPr id="5" name="220px-Pierre-Simon_Laplace.png" descr="220px-Pierre-Simon_Laplace.png">
              <a:extLst>
                <a:ext uri="{FF2B5EF4-FFF2-40B4-BE49-F238E27FC236}">
                  <a16:creationId xmlns:a16="http://schemas.microsoft.com/office/drawing/2014/main" id="{D10F9CCB-1E31-4D8B-ABDB-F5401AA68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767" t="259" r="344" b="41191"/>
            <a:stretch>
              <a:fillRect/>
            </a:stretch>
          </p:blipFill>
          <p:spPr>
            <a:xfrm>
              <a:off x="514644" y="0"/>
              <a:ext cx="2540001" cy="287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Pierre-Simon Laplace…">
              <a:extLst>
                <a:ext uri="{FF2B5EF4-FFF2-40B4-BE49-F238E27FC236}">
                  <a16:creationId xmlns:a16="http://schemas.microsoft.com/office/drawing/2014/main" id="{5A55192A-B164-441B-980A-9B3BC27EE397}"/>
                </a:ext>
              </a:extLst>
            </p:cNvPr>
            <p:cNvSpPr txBox="1"/>
            <p:nvPr/>
          </p:nvSpPr>
          <p:spPr>
            <a:xfrm>
              <a:off x="0" y="2933072"/>
              <a:ext cx="3721100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81280" marR="81280" algn="ctr" defTabSz="647700">
                <a:lnSpc>
                  <a:spcPct val="1100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Pierre-Simon Laplace</a:t>
              </a:r>
            </a:p>
            <a:p>
              <a:pPr marL="81280" marR="81280" algn="ctr" defTabSz="647700">
                <a:lnSpc>
                  <a:spcPct val="1100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1749-1827</a:t>
              </a:r>
            </a:p>
          </p:txBody>
        </p:sp>
      </p:grpSp>
      <p:sp>
        <p:nvSpPr>
          <p:cNvPr id="7" name="Remarks…">
            <a:extLst>
              <a:ext uri="{FF2B5EF4-FFF2-40B4-BE49-F238E27FC236}">
                <a16:creationId xmlns:a16="http://schemas.microsoft.com/office/drawing/2014/main" id="{849919F2-328D-4A74-AFFB-9449E79CACDB}"/>
              </a:ext>
            </a:extLst>
          </p:cNvPr>
          <p:cNvSpPr txBox="1"/>
          <p:nvPr/>
        </p:nvSpPr>
        <p:spPr>
          <a:xfrm>
            <a:off x="996286" y="10231582"/>
            <a:ext cx="15100300" cy="2578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Remarks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Computer simulation can help validate mathematical analysis.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Computer simulation can also validate software behavior.</a:t>
            </a:r>
          </a:p>
        </p:txBody>
      </p:sp>
      <p:sp>
        <p:nvSpPr>
          <p:cNvPr id="8" name="Coupon collector problem…">
            <a:extLst>
              <a:ext uri="{FF2B5EF4-FFF2-40B4-BE49-F238E27FC236}">
                <a16:creationId xmlns:a16="http://schemas.microsoft.com/office/drawing/2014/main" id="{1557A824-FB84-41AF-A6B6-20422400632D}"/>
              </a:ext>
            </a:extLst>
          </p:cNvPr>
          <p:cNvSpPr txBox="1"/>
          <p:nvPr/>
        </p:nvSpPr>
        <p:spPr>
          <a:xfrm>
            <a:off x="996286" y="1500409"/>
            <a:ext cx="18580100" cy="330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600" dirty="0"/>
              <a:t>Coupon collector problem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600" i="1" dirty="0"/>
              <a:t>M</a:t>
            </a:r>
            <a:r>
              <a:rPr sz="3600" dirty="0"/>
              <a:t> different types of coupons.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600" dirty="0"/>
              <a:t>Collector acquires random coupons, one at a time, each type equally likely.</a:t>
            </a:r>
          </a:p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3600" dirty="0">
                <a:solidFill>
                  <a:srgbClr val="005493"/>
                </a:solidFill>
              </a:rPr>
              <a:t>Q. </a:t>
            </a:r>
            <a:r>
              <a:rPr sz="3600" dirty="0"/>
              <a:t>What is the expected number of coupons needed to acquire a full collection?</a:t>
            </a:r>
          </a:p>
        </p:txBody>
      </p:sp>
      <p:sp>
        <p:nvSpPr>
          <p:cNvPr id="9" name="% java Coupon 4…">
            <a:extLst>
              <a:ext uri="{FF2B5EF4-FFF2-40B4-BE49-F238E27FC236}">
                <a16:creationId xmlns:a16="http://schemas.microsoft.com/office/drawing/2014/main" id="{54D629E0-DC3E-4602-92CD-710F0BC851C5}"/>
              </a:ext>
            </a:extLst>
          </p:cNvPr>
          <p:cNvSpPr/>
          <p:nvPr/>
        </p:nvSpPr>
        <p:spPr>
          <a:xfrm>
            <a:off x="19197978" y="6179916"/>
            <a:ext cx="4699000" cy="5050176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0" tIns="228600" rIns="228600" bIns="228600"/>
          <a:lstStyle/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Coupon 4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11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Coupon 13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38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Coupon 1200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8789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Coupon 12534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125671</a:t>
            </a:r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AAF566A7-ED86-4529-A796-1D2FF7825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590719"/>
              </p:ext>
            </p:extLst>
          </p:nvPr>
        </p:nvGraphicFramePr>
        <p:xfrm>
          <a:off x="1270000" y="6424041"/>
          <a:ext cx="10334496" cy="3142410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402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6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482"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 i="1">
                          <a:sym typeface="Lucida Sans"/>
                        </a:rPr>
                        <a:t>type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 i="1" dirty="0">
                          <a:sym typeface="Lucida Sans"/>
                        </a:rPr>
                        <a:t>M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 i="1">
                          <a:sym typeface="Lucida Sans"/>
                        </a:rPr>
                        <a:t>expected wait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482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>
                          <a:sym typeface="Lucida Sans"/>
                        </a:rPr>
                        <a:t>playing card suits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482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playing card ranks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41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482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baseball cards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1200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9201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482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Magic™ cards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12534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 dirty="0">
                          <a:sym typeface="Lucida Sans"/>
                        </a:rPr>
                        <a:t>125508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">
            <a:extLst>
              <a:ext uri="{FF2B5EF4-FFF2-40B4-BE49-F238E27FC236}">
                <a16:creationId xmlns:a16="http://schemas.microsoft.com/office/drawing/2014/main" id="{D017175E-F4F7-448B-B242-9781E126B9F8}"/>
              </a:ext>
            </a:extLst>
          </p:cNvPr>
          <p:cNvGrpSpPr/>
          <p:nvPr/>
        </p:nvGrpSpPr>
        <p:grpSpPr>
          <a:xfrm>
            <a:off x="14935793" y="11705973"/>
            <a:ext cx="7134682" cy="1162211"/>
            <a:chOff x="0" y="0"/>
            <a:chExt cx="7134680" cy="1162209"/>
          </a:xfrm>
        </p:grpSpPr>
        <p:sp>
          <p:nvSpPr>
            <p:cNvPr id="12" name="Example: Is Math.random() simulating randomness?">
              <a:extLst>
                <a:ext uri="{FF2B5EF4-FFF2-40B4-BE49-F238E27FC236}">
                  <a16:creationId xmlns:a16="http://schemas.microsoft.com/office/drawing/2014/main" id="{32B99A3D-F516-4D86-9534-71659CEEF71A}"/>
                </a:ext>
              </a:extLst>
            </p:cNvPr>
            <p:cNvSpPr txBox="1"/>
            <p:nvPr/>
          </p:nvSpPr>
          <p:spPr>
            <a:xfrm>
              <a:off x="1660980" y="0"/>
              <a:ext cx="5473701" cy="11622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Example: Is </a:t>
              </a:r>
              <a:r>
                <a:rPr sz="2600">
                  <a:latin typeface="Helvetica"/>
                  <a:ea typeface="Helvetica"/>
                  <a:cs typeface="Helvetica"/>
                  <a:sym typeface="Helvetica"/>
                </a:rPr>
                <a:t>Math.random()</a:t>
              </a:r>
              <a:r>
                <a:t> simulating randomness?</a:t>
              </a: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C887F261-D396-49ED-B125-96EADFAAE155}"/>
                </a:ext>
              </a:extLst>
            </p:cNvPr>
            <p:cNvSpPr/>
            <p:nvPr/>
          </p:nvSpPr>
          <p:spPr>
            <a:xfrm flipH="1">
              <a:off x="0" y="508465"/>
              <a:ext cx="1655847" cy="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" name="A. (known via mathematical analysis for centuries) About M ln M + .57721M .">
            <a:extLst>
              <a:ext uri="{FF2B5EF4-FFF2-40B4-BE49-F238E27FC236}">
                <a16:creationId xmlns:a16="http://schemas.microsoft.com/office/drawing/2014/main" id="{F2A236D2-9B81-4F3C-BC2E-68AB357BFE01}"/>
              </a:ext>
            </a:extLst>
          </p:cNvPr>
          <p:cNvSpPr txBox="1">
            <a:spLocks/>
          </p:cNvSpPr>
          <p:nvPr/>
        </p:nvSpPr>
        <p:spPr>
          <a:xfrm>
            <a:off x="920086" y="5369941"/>
            <a:ext cx="18732500" cy="105410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/>
            <a:r>
              <a:rPr lang="en-US" dirty="0">
                <a:solidFill>
                  <a:srgbClr val="005493"/>
                </a:solidFill>
              </a:rPr>
              <a:t>A. (known via mathematical analysis for centuries)</a:t>
            </a:r>
            <a:r>
              <a:rPr lang="en-US" dirty="0"/>
              <a:t> About </a:t>
            </a:r>
            <a:r>
              <a:rPr lang="en-US" i="1" dirty="0"/>
              <a:t>M</a:t>
            </a:r>
            <a:r>
              <a:rPr lang="en-US" dirty="0"/>
              <a:t> ln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>
                <a:uFill>
                  <a:solidFill>
                    <a:srgbClr val="000000"/>
                  </a:solidFill>
                </a:uFill>
              </a:rPr>
              <a:t>+</a:t>
            </a:r>
            <a:r>
              <a:rPr lang="en-US" dirty="0"/>
              <a:t> .57721</a:t>
            </a:r>
            <a:r>
              <a:rPr lang="en-US" i="1" dirty="0"/>
              <a:t>M .</a:t>
            </a:r>
          </a:p>
        </p:txBody>
      </p:sp>
    </p:spTree>
    <p:extLst>
      <p:ext uri="{BB962C8B-B14F-4D97-AF65-F5344CB8AC3E}">
        <p14:creationId xmlns:p14="http://schemas.microsoft.com/office/powerpoint/2010/main" val="19530268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7" grpId="0" build="p" bldLvl="5" animBg="1" advAuto="0"/>
      <p:bldP spid="9" grpId="0" animBg="1" advAuto="0"/>
      <p:bldP spid="10" grpId="0" animBg="1" advAuto="0"/>
      <p:bldP spid="11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Simulation, randomness, and analysis (revisited)</a:t>
            </a:r>
            <a:endParaRPr dirty="0"/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06ED718E-27AD-474B-95E9-0FAF604CFBBD}"/>
              </a:ext>
            </a:extLst>
          </p:cNvPr>
          <p:cNvGrpSpPr/>
          <p:nvPr/>
        </p:nvGrpSpPr>
        <p:grpSpPr>
          <a:xfrm>
            <a:off x="2385462" y="3293979"/>
            <a:ext cx="10553702" cy="10041021"/>
            <a:chOff x="967786" y="-790424"/>
            <a:chExt cx="10553701" cy="10041020"/>
          </a:xfrm>
        </p:grpSpPr>
        <p:sp>
          <p:nvSpPr>
            <p:cNvPr id="5" name="public class Gambler…">
              <a:extLst>
                <a:ext uri="{FF2B5EF4-FFF2-40B4-BE49-F238E27FC236}">
                  <a16:creationId xmlns:a16="http://schemas.microsoft.com/office/drawing/2014/main" id="{D30BBB84-20B8-4BBD-8D1F-37F344FDA049}"/>
                </a:ext>
              </a:extLst>
            </p:cNvPr>
            <p:cNvSpPr txBox="1"/>
            <p:nvPr/>
          </p:nvSpPr>
          <p:spPr>
            <a:xfrm>
              <a:off x="967786" y="-235035"/>
              <a:ext cx="10553701" cy="94856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spAutoFit/>
            </a:bodyPr>
            <a:lstStyle/>
            <a:p>
              <a:pPr marL="6350" marR="6350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public class Gambler 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{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    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public static void </a:t>
              </a:r>
              <a:r>
                <a:rPr dirty="0"/>
                <a:t>main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(String[]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args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) 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    {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      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int stake  = Integer.</a:t>
              </a:r>
              <a:r>
                <a:rPr dirty="0"/>
                <a:t>parseInt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args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[0]);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AC29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int goal   = Integer.</a:t>
              </a:r>
              <a:r>
                <a:rPr dirty="0"/>
                <a:t>parseInt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args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[1]);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AC29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int trials = Integer.</a:t>
              </a:r>
              <a:r>
                <a:rPr dirty="0"/>
                <a:t>parseInt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args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[2]);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A5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int wins   = 0;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for (int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 = 0;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 &lt; trials;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++)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      {  </a:t>
              </a:r>
              <a:endParaRPr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endParaRPr>
            </a:p>
            <a:p>
              <a:pPr marL="6350" marR="6350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int t = stake;</a:t>
              </a:r>
            </a:p>
            <a:p>
              <a:pPr marL="86359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while (t &gt; 0 &amp;&amp; t &lt; goal)</a:t>
              </a:r>
            </a:p>
            <a:p>
              <a:pPr marL="86359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         {  </a:t>
              </a:r>
              <a:endParaRPr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endParaRPr>
            </a:p>
            <a:p>
              <a:pPr marL="86359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 if (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Math.</a:t>
              </a:r>
              <a:r>
                <a:rPr dirty="0" err="1"/>
                <a:t>random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() &lt; 0.5) t++;</a:t>
              </a:r>
            </a:p>
            <a:p>
              <a:pPr marL="96520" marR="6350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 else                     t--;</a:t>
              </a:r>
            </a:p>
            <a:p>
              <a:pPr marL="86359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         }</a:t>
              </a:r>
            </a:p>
            <a:p>
              <a:pPr marL="86359" defTabSz="647700">
                <a:lnSpc>
                  <a:spcPct val="110000"/>
                </a:lnSpc>
                <a:buClr>
                  <a:srgbClr val="0433FF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if (t == goal) wins++;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      }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System.out.</a:t>
              </a:r>
              <a:r>
                <a:rPr dirty="0" err="1"/>
                <a:t>println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 dirty="0"/>
                <a:t>wins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 + " wins of " + trials);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   }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/>
                <a:t>}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 </a:t>
              </a:r>
            </a:p>
          </p:txBody>
        </p:sp>
        <p:sp>
          <p:nvSpPr>
            <p:cNvPr id="6" name="Gambler's ruin simulation, previous lecture">
              <a:extLst>
                <a:ext uri="{FF2B5EF4-FFF2-40B4-BE49-F238E27FC236}">
                  <a16:creationId xmlns:a16="http://schemas.microsoft.com/office/drawing/2014/main" id="{AB164A20-E300-4DBE-88E1-0EA23FBA657A}"/>
                </a:ext>
              </a:extLst>
            </p:cNvPr>
            <p:cNvSpPr txBox="1"/>
            <p:nvPr/>
          </p:nvSpPr>
          <p:spPr>
            <a:xfrm>
              <a:off x="2015836" y="-790424"/>
              <a:ext cx="7366343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dirty="0"/>
                <a:t>Gambler's ruin simulation, previous lecture</a:t>
              </a: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F2F77BA7-F908-4713-92B6-57CD011591B5}"/>
              </a:ext>
            </a:extLst>
          </p:cNvPr>
          <p:cNvGrpSpPr/>
          <p:nvPr/>
        </p:nvGrpSpPr>
        <p:grpSpPr>
          <a:xfrm>
            <a:off x="14820899" y="1421977"/>
            <a:ext cx="9563101" cy="12109093"/>
            <a:chOff x="1397000" y="-1511723"/>
            <a:chExt cx="9563100" cy="12109092"/>
          </a:xfrm>
        </p:grpSpPr>
        <p:sp>
          <p:nvSpPr>
            <p:cNvPr id="8" name="public class CouponCollector…">
              <a:extLst>
                <a:ext uri="{FF2B5EF4-FFF2-40B4-BE49-F238E27FC236}">
                  <a16:creationId xmlns:a16="http://schemas.microsoft.com/office/drawing/2014/main" id="{867230D0-D7D2-43D7-9529-54667B469D58}"/>
                </a:ext>
              </a:extLst>
            </p:cNvPr>
            <p:cNvSpPr txBox="1"/>
            <p:nvPr/>
          </p:nvSpPr>
          <p:spPr>
            <a:xfrm>
              <a:off x="1397000" y="-913912"/>
              <a:ext cx="9563100" cy="115112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spAutoFit/>
            </a:bodyPr>
            <a:lstStyle/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public class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CouponCollector</a:t>
              </a:r>
              <a:endParaRPr dirty="0">
                <a:uFill>
                  <a:solidFill>
                    <a:srgbClr val="000000"/>
                  </a:solidFill>
                </a:uFill>
              </a:endParaRP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{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public static void main(String[]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args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)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{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int M = Integer.parseInt(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args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[0]);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int trials = Integer.parseInt(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args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[1]);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int cards = 0; 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boolean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[] found;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endParaRPr dirty="0">
                <a:uFill>
                  <a:solidFill>
                    <a:srgbClr val="000000"/>
                  </a:solidFill>
                </a:uFill>
              </a:endParaRP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for (int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 = 0;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 &lt; trials;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++)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{  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int distinct = 0;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found = new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boolean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[M];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while (distinct &lt; M)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{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   int r = (int) (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Math.random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() * M);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   cards++;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   if (!found[r])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   { 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      distinct++; 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      found[r] = true;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   }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   }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}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 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System.out.println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(cards/trials);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}</a:t>
              </a:r>
            </a:p>
            <a:p>
              <a:pPr marL="6350" marR="6350" defTabSz="647700">
                <a:lnSpc>
                  <a:spcPct val="11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24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}</a:t>
              </a:r>
            </a:p>
          </p:txBody>
        </p:sp>
        <p:sp>
          <p:nvSpPr>
            <p:cNvPr id="9" name="Analogous code for coupon collector, this lecture">
              <a:extLst>
                <a:ext uri="{FF2B5EF4-FFF2-40B4-BE49-F238E27FC236}">
                  <a16:creationId xmlns:a16="http://schemas.microsoft.com/office/drawing/2014/main" id="{2F84E451-99DC-40F2-907B-C4656409902E}"/>
                </a:ext>
              </a:extLst>
            </p:cNvPr>
            <p:cNvSpPr txBox="1"/>
            <p:nvPr/>
          </p:nvSpPr>
          <p:spPr>
            <a:xfrm>
              <a:off x="1649841" y="-1511723"/>
              <a:ext cx="8407600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dirty="0"/>
                <a:t>Analogous code for coupon collector, this lecture</a:t>
              </a:r>
            </a:p>
          </p:txBody>
        </p:sp>
      </p:grpSp>
      <p:sp>
        <p:nvSpPr>
          <p:cNvPr id="10" name="Once simulation is debugged, experimental evidence is easy to obtain.">
            <a:extLst>
              <a:ext uri="{FF2B5EF4-FFF2-40B4-BE49-F238E27FC236}">
                <a16:creationId xmlns:a16="http://schemas.microsoft.com/office/drawing/2014/main" id="{C1F80EE3-BE22-4586-8B15-EA759ACC78DB}"/>
              </a:ext>
            </a:extLst>
          </p:cNvPr>
          <p:cNvSpPr txBox="1"/>
          <p:nvPr/>
        </p:nvSpPr>
        <p:spPr>
          <a:xfrm>
            <a:off x="369626" y="1602751"/>
            <a:ext cx="14174510" cy="16062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dirty="0"/>
              <a:t>Once simulation is debugged, experimental evidence is easy to obtain.</a:t>
            </a:r>
          </a:p>
        </p:txBody>
      </p:sp>
    </p:spTree>
    <p:extLst>
      <p:ext uri="{BB962C8B-B14F-4D97-AF65-F5344CB8AC3E}">
        <p14:creationId xmlns:p14="http://schemas.microsoft.com/office/powerpoint/2010/main" val="294308690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7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Simulation, randomness, and analysis (revisited)</a:t>
            </a:r>
            <a:endParaRPr dirty="0"/>
          </a:p>
        </p:txBody>
      </p:sp>
      <p:sp>
        <p:nvSpPr>
          <p:cNvPr id="4" name="% java CouponCollector 4 1000000…">
            <a:extLst>
              <a:ext uri="{FF2B5EF4-FFF2-40B4-BE49-F238E27FC236}">
                <a16:creationId xmlns:a16="http://schemas.microsoft.com/office/drawing/2014/main" id="{EC7D81B0-80E3-482A-8616-591988EFDA63}"/>
              </a:ext>
            </a:extLst>
          </p:cNvPr>
          <p:cNvSpPr/>
          <p:nvPr/>
        </p:nvSpPr>
        <p:spPr>
          <a:xfrm>
            <a:off x="13195300" y="6845299"/>
            <a:ext cx="6870700" cy="5499095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0" tIns="228600" rIns="228600" bIns="228600"/>
          <a:lstStyle/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</a:t>
            </a:r>
            <a:r>
              <a:rPr dirty="0" err="1"/>
              <a:t>CouponCollector</a:t>
            </a:r>
            <a:r>
              <a:rPr dirty="0"/>
              <a:t> 4 1000000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8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</a:t>
            </a:r>
            <a:r>
              <a:rPr dirty="0" err="1"/>
              <a:t>CouponCollector</a:t>
            </a:r>
            <a:r>
              <a:rPr dirty="0"/>
              <a:t> 13 1000000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41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</a:t>
            </a:r>
            <a:r>
              <a:rPr dirty="0" err="1"/>
              <a:t>CouponCollector</a:t>
            </a:r>
            <a:r>
              <a:rPr dirty="0"/>
              <a:t> 52 100000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236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</a:t>
            </a:r>
            <a:r>
              <a:rPr dirty="0" err="1"/>
              <a:t>CouponCollector</a:t>
            </a:r>
            <a:r>
              <a:rPr dirty="0"/>
              <a:t> 1200 10000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9176</a:t>
            </a:r>
          </a:p>
          <a:p>
            <a:pPr marL="7224" marR="7224" defTabSz="1295400">
              <a:lnSpc>
                <a:spcPct val="13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% java </a:t>
            </a:r>
            <a:r>
              <a:rPr dirty="0" err="1"/>
              <a:t>CouponCollector</a:t>
            </a:r>
            <a:r>
              <a:rPr dirty="0"/>
              <a:t> 12534 1000</a:t>
            </a:r>
          </a:p>
          <a:p>
            <a:pPr marL="7224" marR="7224" defTabSz="1295400">
              <a:lnSpc>
                <a:spcPct val="20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125920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4D59D6B1-A081-4E3B-82F8-4F2FF3746E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316429"/>
              </p:ext>
            </p:extLst>
          </p:nvPr>
        </p:nvGraphicFramePr>
        <p:xfrm>
          <a:off x="1339981" y="6248400"/>
          <a:ext cx="8978898" cy="5499096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3498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0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6516"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 i="1">
                          <a:sym typeface="Lucida Sans"/>
                        </a:rPr>
                        <a:t>type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 i="1">
                          <a:sym typeface="Lucida Sans"/>
                        </a:rPr>
                        <a:t>M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1" indent="88900">
                        <a:lnSpc>
                          <a:spcPts val="3100"/>
                        </a:lnSpc>
                        <a:spcBef>
                          <a:spcPts val="1800"/>
                        </a:spcBef>
                        <a:tabLst>
                          <a:tab pos="1168400" algn="l"/>
                        </a:tabLst>
                        <a:defRPr sz="2600" i="0">
                          <a:sym typeface="Lucida Sans"/>
                        </a:defRPr>
                      </a:pPr>
                      <a:r>
                        <a:rPr i="1"/>
                        <a:t>M</a:t>
                      </a:r>
                      <a:r>
                        <a:t> ln </a:t>
                      </a:r>
                      <a:r>
                        <a:rPr i="1"/>
                        <a:t>M</a:t>
                      </a:r>
                      <a:r>
                        <a:t> </a:t>
                      </a: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+</a:t>
                      </a:r>
                      <a:r>
                        <a:t> .57721</a:t>
                      </a:r>
                      <a:r>
                        <a:rPr i="1"/>
                        <a:t>M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51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playing card suits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8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51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playing card ranks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41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51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playing cards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52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236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51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baseball cards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1200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9201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6516"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magic cards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12534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800"/>
                        </a:lnSpc>
                        <a:defRPr sz="1800"/>
                      </a:pPr>
                      <a:r>
                        <a:rPr sz="2700">
                          <a:sym typeface="Lucida Sans"/>
                        </a:rPr>
                        <a:t>125508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Predicted by mathematical analysis">
            <a:extLst>
              <a:ext uri="{FF2B5EF4-FFF2-40B4-BE49-F238E27FC236}">
                <a16:creationId xmlns:a16="http://schemas.microsoft.com/office/drawing/2014/main" id="{281CD3BF-634D-46BD-B0AD-D6A53A9FB092}"/>
              </a:ext>
            </a:extLst>
          </p:cNvPr>
          <p:cNvSpPr txBox="1"/>
          <p:nvPr/>
        </p:nvSpPr>
        <p:spPr>
          <a:xfrm>
            <a:off x="1320800" y="5156200"/>
            <a:ext cx="8432800" cy="1054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5493"/>
                </a:solidFill>
              </a:rPr>
              <a:t>Predicted by mathematical analysis</a:t>
            </a:r>
          </a:p>
        </p:txBody>
      </p:sp>
      <p:pic>
        <p:nvPicPr>
          <p:cNvPr id="7" name="220px-Pierre-Simon_Laplace.png" descr="220px-Pierre-Simon_Laplace.png">
            <a:extLst>
              <a:ext uri="{FF2B5EF4-FFF2-40B4-BE49-F238E27FC236}">
                <a16:creationId xmlns:a16="http://schemas.microsoft.com/office/drawing/2014/main" id="{8D9BCA53-A865-448F-89F7-8741DD7C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67" t="259" r="344" b="41191"/>
          <a:stretch>
            <a:fillRect/>
          </a:stretch>
        </p:blipFill>
        <p:spPr>
          <a:xfrm>
            <a:off x="10531592" y="8255000"/>
            <a:ext cx="1854425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7F170514-EE9E-4304-BBEE-3614991E4C9E}"/>
              </a:ext>
            </a:extLst>
          </p:cNvPr>
          <p:cNvGrpSpPr/>
          <p:nvPr/>
        </p:nvGrpSpPr>
        <p:grpSpPr>
          <a:xfrm>
            <a:off x="13140426" y="3946255"/>
            <a:ext cx="10411724" cy="2657171"/>
            <a:chOff x="-54874" y="-1222644"/>
            <a:chExt cx="10411723" cy="2657170"/>
          </a:xfrm>
        </p:grpSpPr>
        <p:sp>
          <p:nvSpPr>
            <p:cNvPr id="9" name="Observed by computer simulation">
              <a:extLst>
                <a:ext uri="{FF2B5EF4-FFF2-40B4-BE49-F238E27FC236}">
                  <a16:creationId xmlns:a16="http://schemas.microsoft.com/office/drawing/2014/main" id="{FF2A2A7D-DBFC-4611-A318-B59C0C51630C}"/>
                </a:ext>
              </a:extLst>
            </p:cNvPr>
            <p:cNvSpPr txBox="1"/>
            <p:nvPr/>
          </p:nvSpPr>
          <p:spPr>
            <a:xfrm>
              <a:off x="-54874" y="380426"/>
              <a:ext cx="8432800" cy="1054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>
              <a:lvl1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005493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 dirty="0">
                  <a:solidFill>
                    <a:srgbClr val="005493"/>
                  </a:solidFill>
                </a:rPr>
                <a:t>Observed by computer simulation</a:t>
              </a:r>
            </a:p>
          </p:txBody>
        </p:sp>
        <p:pic>
          <p:nvPicPr>
            <p:cNvPr id="10" name="Picture 1.png" descr="Picture 1.png">
              <a:extLst>
                <a:ext uri="{FF2B5EF4-FFF2-40B4-BE49-F238E27FC236}">
                  <a16:creationId xmlns:a16="http://schemas.microsoft.com/office/drawing/2014/main" id="{52FE6972-9BD0-45FC-A864-413472D17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548" y="-1222644"/>
              <a:ext cx="3670301" cy="1361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and Math.random() simulates randomness.">
            <a:extLst>
              <a:ext uri="{FF2B5EF4-FFF2-40B4-BE49-F238E27FC236}">
                <a16:creationId xmlns:a16="http://schemas.microsoft.com/office/drawing/2014/main" id="{CD0C2E42-FA6E-45B2-A766-E098E0869FD3}"/>
              </a:ext>
            </a:extLst>
          </p:cNvPr>
          <p:cNvSpPr txBox="1"/>
          <p:nvPr/>
        </p:nvSpPr>
        <p:spPr>
          <a:xfrm>
            <a:off x="12189166" y="12509496"/>
            <a:ext cx="10147300" cy="990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8D3124"/>
                </a:solidFill>
              </a:rPr>
              <a:t>and </a:t>
            </a:r>
            <a:r>
              <a:rPr sz="3300" dirty="0" err="1">
                <a:solidFill>
                  <a:srgbClr val="8D3124"/>
                </a:solidFill>
                <a:latin typeface="Helvetica"/>
                <a:ea typeface="Helvetica"/>
                <a:cs typeface="Helvetica"/>
                <a:sym typeface="Helvetica"/>
              </a:rPr>
              <a:t>Math.random</a:t>
            </a:r>
            <a:r>
              <a:rPr sz="3300" dirty="0">
                <a:solidFill>
                  <a:srgbClr val="8D3124"/>
                </a:solidFill>
                <a:latin typeface="Helvetica"/>
                <a:ea typeface="Helvetica"/>
                <a:cs typeface="Helvetica"/>
                <a:sym typeface="Helvetica"/>
              </a:rPr>
              <a:t>()</a:t>
            </a:r>
            <a:r>
              <a:rPr dirty="0">
                <a:solidFill>
                  <a:srgbClr val="8D3124"/>
                </a:solidFill>
              </a:rPr>
              <a:t> simulates randomness.</a:t>
            </a:r>
          </a:p>
        </p:txBody>
      </p:sp>
      <p:sp>
        <p:nvSpPr>
          <p:cNvPr id="12" name="Hypothesis. Centuries-old analysis is correct">
            <a:extLst>
              <a:ext uri="{FF2B5EF4-FFF2-40B4-BE49-F238E27FC236}">
                <a16:creationId xmlns:a16="http://schemas.microsoft.com/office/drawing/2014/main" id="{0186F158-42FC-478A-AEC8-65077C0BD3F5}"/>
              </a:ext>
            </a:extLst>
          </p:cNvPr>
          <p:cNvSpPr txBox="1"/>
          <p:nvPr/>
        </p:nvSpPr>
        <p:spPr>
          <a:xfrm>
            <a:off x="1110175" y="12191996"/>
            <a:ext cx="10477500" cy="990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Hypothesis. </a:t>
            </a:r>
            <a:r>
              <a:rPr dirty="0"/>
              <a:t>Centuries-old analysis is correct</a:t>
            </a:r>
          </a:p>
        </p:txBody>
      </p:sp>
      <p:sp>
        <p:nvSpPr>
          <p:cNvPr id="13" name="Coupon collector problem…">
            <a:extLst>
              <a:ext uri="{FF2B5EF4-FFF2-40B4-BE49-F238E27FC236}">
                <a16:creationId xmlns:a16="http://schemas.microsoft.com/office/drawing/2014/main" id="{11378B22-BAC4-4FBD-8E48-29D00E208308}"/>
              </a:ext>
            </a:extLst>
          </p:cNvPr>
          <p:cNvSpPr txBox="1"/>
          <p:nvPr/>
        </p:nvSpPr>
        <p:spPr>
          <a:xfrm>
            <a:off x="1028829" y="1593278"/>
            <a:ext cx="18580100" cy="330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Coupon collector problem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i="1" dirty="0"/>
              <a:t>M</a:t>
            </a:r>
            <a:r>
              <a:rPr dirty="0"/>
              <a:t> different types of coupons.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Collector acquires random coupons, one at a time, each type equally likely.</a:t>
            </a:r>
          </a:p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Q. </a:t>
            </a:r>
            <a:r>
              <a:rPr dirty="0"/>
              <a:t>What is the expected number of coupons needed to acquire a full collection?</a:t>
            </a:r>
          </a:p>
        </p:txBody>
      </p:sp>
    </p:spTree>
    <p:extLst>
      <p:ext uri="{BB962C8B-B14F-4D97-AF65-F5344CB8AC3E}">
        <p14:creationId xmlns:p14="http://schemas.microsoft.com/office/powerpoint/2010/main" val="29551488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6" grpId="0" animBg="1" advAuto="0"/>
      <p:bldP spid="7" grpId="0" animBg="1" advAuto="0"/>
      <p:bldP spid="8" grpId="0" animBg="1" advAuto="0"/>
      <p:bldP spid="11" grpId="0" animBg="1" advAuto="0"/>
      <p:bldP spid="12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3.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  <a:r>
              <a:rPr dirty="0"/>
              <a:t>. Arrays</a:t>
            </a:r>
          </a:p>
        </p:txBody>
      </p:sp>
      <p:sp>
        <p:nvSpPr>
          <p:cNvPr id="128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The first data structure</a:t>
            </a:r>
            <a:endParaRPr dirty="0">
              <a:solidFill>
                <a:schemeClr val="bg2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Declare, create and initialize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Memory representation and allocation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Array bounds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Examples of</a:t>
            </a:r>
            <a:r>
              <a:rPr dirty="0">
                <a:solidFill>
                  <a:schemeClr val="bg2"/>
                </a:solidFill>
              </a:rPr>
              <a:t> array-processing code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>
                <a:solidFill>
                  <a:schemeClr val="tx1"/>
                </a:solidFill>
              </a:rPr>
              <a:t>Two-dimensional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302867204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Two-dimensional arrays</a:t>
            </a:r>
            <a:endParaRPr dirty="0"/>
          </a:p>
        </p:txBody>
      </p:sp>
      <p:sp>
        <p:nvSpPr>
          <p:cNvPr id="4" name="Main purpose. Facilitate storage and manipulation of data.">
            <a:extLst>
              <a:ext uri="{FF2B5EF4-FFF2-40B4-BE49-F238E27FC236}">
                <a16:creationId xmlns:a16="http://schemas.microsoft.com/office/drawing/2014/main" id="{B0DE8169-0C37-4EBD-B23B-065BED46F010}"/>
              </a:ext>
            </a:extLst>
          </p:cNvPr>
          <p:cNvSpPr txBox="1"/>
          <p:nvPr/>
        </p:nvSpPr>
        <p:spPr>
          <a:xfrm>
            <a:off x="1388273" y="11088254"/>
            <a:ext cx="13487400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200"/>
              </a:lnSpc>
              <a:spcBef>
                <a:spcPts val="1800"/>
              </a:spcBef>
              <a:tabLst>
                <a:tab pos="1168400" algn="l"/>
              </a:tabLst>
              <a:defRPr sz="35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solidFill>
                  <a:srgbClr val="005493"/>
                </a:solidFill>
              </a:rPr>
              <a:t>Main purpose. </a:t>
            </a:r>
            <a:r>
              <a:t>Facilitate storage and manipulation of data.</a:t>
            </a:r>
          </a:p>
        </p:txBody>
      </p:sp>
      <p:sp>
        <p:nvSpPr>
          <p:cNvPr id="5" name="Examples…">
            <a:extLst>
              <a:ext uri="{FF2B5EF4-FFF2-40B4-BE49-F238E27FC236}">
                <a16:creationId xmlns:a16="http://schemas.microsoft.com/office/drawing/2014/main" id="{49B275F4-3DD3-4AA4-87D7-AB5CF541ECF6}"/>
              </a:ext>
            </a:extLst>
          </p:cNvPr>
          <p:cNvSpPr txBox="1"/>
          <p:nvPr/>
        </p:nvSpPr>
        <p:spPr>
          <a:xfrm>
            <a:off x="1308862" y="2604654"/>
            <a:ext cx="10668000" cy="8153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Examples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Matrices in math calculations.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Grades for students in an online class.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Outcomes of scientific experiments.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Transactions for bank customers.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Pixels in a digital image.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Geographic data</a:t>
            </a:r>
          </a:p>
          <a:p>
            <a:pPr marL="392079" lvl="1" indent="-303179" defTabSz="647700">
              <a:lnSpc>
                <a:spcPts val="48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...</a:t>
            </a:r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57EC7315-4F25-4D39-A7B1-32AA708AB65B}"/>
              </a:ext>
            </a:extLst>
          </p:cNvPr>
          <p:cNvGrpSpPr/>
          <p:nvPr/>
        </p:nvGrpSpPr>
        <p:grpSpPr>
          <a:xfrm>
            <a:off x="14647072" y="2376054"/>
            <a:ext cx="6534969" cy="5206996"/>
            <a:chOff x="-1" y="0"/>
            <a:chExt cx="6534967" cy="5206996"/>
          </a:xfrm>
        </p:grpSpPr>
        <p:graphicFrame>
          <p:nvGraphicFramePr>
            <p:cNvPr id="7" name="Table">
              <a:extLst>
                <a:ext uri="{FF2B5EF4-FFF2-40B4-BE49-F238E27FC236}">
                  <a16:creationId xmlns:a16="http://schemas.microsoft.com/office/drawing/2014/main" id="{D977D395-76C8-47A9-9934-F236FEC87F21}"/>
                </a:ext>
              </a:extLst>
            </p:cNvPr>
            <p:cNvGraphicFramePr/>
            <p:nvPr/>
          </p:nvGraphicFramePr>
          <p:xfrm>
            <a:off x="718374" y="571500"/>
            <a:ext cx="5816592" cy="4635496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75426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2319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2319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2319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2319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2319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72319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2319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</a:tblGrid>
                <a:tr h="57943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0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1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4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5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...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7943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0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C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C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7943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1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7943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2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C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D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D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C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7943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3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57943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4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C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C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C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57943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5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B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A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57943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700">
                            <a:sym typeface="Lucida Sans"/>
                          </a:rPr>
                          <a:t>...</a:t>
                        </a:r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800"/>
                          </a:lnSpc>
                          <a:tabLst>
                            <a:tab pos="1511300" algn="l"/>
                          </a:tabLst>
                          <a:defRPr sz="2700">
                            <a:sym typeface="Lucida Sans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solidFill>
                        <a:srgbClr val="F3F6F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  <p:sp>
          <p:nvSpPr>
            <p:cNvPr id="8" name="grade">
              <a:extLst>
                <a:ext uri="{FF2B5EF4-FFF2-40B4-BE49-F238E27FC236}">
                  <a16:creationId xmlns:a16="http://schemas.microsoft.com/office/drawing/2014/main" id="{7A22172F-8BCD-464A-8424-AA2BB76BFDD2}"/>
                </a:ext>
              </a:extLst>
            </p:cNvPr>
            <p:cNvSpPr txBox="1"/>
            <p:nvPr/>
          </p:nvSpPr>
          <p:spPr>
            <a:xfrm>
              <a:off x="3093671" y="0"/>
              <a:ext cx="1066404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88900" defTabSz="647700">
                <a:lnSpc>
                  <a:spcPts val="2800"/>
                </a:lnSpc>
                <a:spcBef>
                  <a:spcPts val="1800"/>
                </a:spcBef>
                <a:tabLst>
                  <a:tab pos="1168400" algn="l"/>
                </a:tabLst>
                <a:defRPr sz="2400"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i="1">
                  <a:uFill>
                    <a:solidFill>
                      <a:srgbClr val="000000"/>
                    </a:solidFill>
                  </a:uFill>
                </a:rPr>
                <a:t>grade</a:t>
              </a:r>
            </a:p>
          </p:txBody>
        </p:sp>
        <p:sp>
          <p:nvSpPr>
            <p:cNvPr id="9" name="student ID">
              <a:extLst>
                <a:ext uri="{FF2B5EF4-FFF2-40B4-BE49-F238E27FC236}">
                  <a16:creationId xmlns:a16="http://schemas.microsoft.com/office/drawing/2014/main" id="{F938D421-0A13-4305-BEEC-39276C2CBDB4}"/>
                </a:ext>
              </a:extLst>
            </p:cNvPr>
            <p:cNvSpPr txBox="1"/>
            <p:nvPr/>
          </p:nvSpPr>
          <p:spPr>
            <a:xfrm rot="16200000">
              <a:off x="-632173" y="2662260"/>
              <a:ext cx="172154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88900" defTabSz="647700">
                <a:lnSpc>
                  <a:spcPts val="2800"/>
                </a:lnSpc>
                <a:spcBef>
                  <a:spcPts val="1800"/>
                </a:spcBef>
                <a:tabLst>
                  <a:tab pos="1168400" algn="l"/>
                </a:tabLst>
                <a:defRPr sz="2400"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i="1">
                  <a:uFill>
                    <a:solidFill>
                      <a:srgbClr val="000000"/>
                    </a:solidFill>
                  </a:uFill>
                </a:rPr>
                <a:t>student ID</a:t>
              </a:r>
            </a:p>
          </p:txBody>
        </p:sp>
      </p:grpSp>
      <p:grpSp>
        <p:nvGrpSpPr>
          <p:cNvPr id="10" name="Group">
            <a:extLst>
              <a:ext uri="{FF2B5EF4-FFF2-40B4-BE49-F238E27FC236}">
                <a16:creationId xmlns:a16="http://schemas.microsoft.com/office/drawing/2014/main" id="{EFB4C262-0B8E-44B5-AA3E-2D30D1B5EEFC}"/>
              </a:ext>
            </a:extLst>
          </p:cNvPr>
          <p:cNvGrpSpPr/>
          <p:nvPr/>
        </p:nvGrpSpPr>
        <p:grpSpPr>
          <a:xfrm>
            <a:off x="15985508" y="8083631"/>
            <a:ext cx="4836726" cy="4648200"/>
            <a:chOff x="0" y="0"/>
            <a:chExt cx="4836724" cy="4648200"/>
          </a:xfrm>
        </p:grpSpPr>
        <p:pic>
          <p:nvPicPr>
            <p:cNvPr id="11" name="baboon-1.jpg" descr="baboon-1.jpg">
              <a:extLst>
                <a:ext uri="{FF2B5EF4-FFF2-40B4-BE49-F238E27FC236}">
                  <a16:creationId xmlns:a16="http://schemas.microsoft.com/office/drawing/2014/main" id="{AFAEB04C-2A1E-4595-AC45-257A0D5437C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724" y="0"/>
              <a:ext cx="4318001" cy="406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x-coordinate">
              <a:extLst>
                <a:ext uri="{FF2B5EF4-FFF2-40B4-BE49-F238E27FC236}">
                  <a16:creationId xmlns:a16="http://schemas.microsoft.com/office/drawing/2014/main" id="{1C0E22A1-07E9-4B1F-BF42-D554EC0C06BF}"/>
                </a:ext>
              </a:extLst>
            </p:cNvPr>
            <p:cNvSpPr txBox="1"/>
            <p:nvPr/>
          </p:nvSpPr>
          <p:spPr>
            <a:xfrm>
              <a:off x="1662895" y="4191000"/>
              <a:ext cx="2034829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88900" algn="ctr" defTabSz="647700">
                <a:lnSpc>
                  <a:spcPts val="2800"/>
                </a:lnSpc>
                <a:spcBef>
                  <a:spcPts val="1800"/>
                </a:spcBef>
                <a:tabLst>
                  <a:tab pos="1168400" algn="l"/>
                </a:tabLst>
                <a:defRPr sz="2400"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i="1">
                  <a:uFill>
                    <a:solidFill>
                      <a:srgbClr val="000000"/>
                    </a:solidFill>
                  </a:uFill>
                </a:rPr>
                <a:t>x-coordinate</a:t>
              </a:r>
            </a:p>
          </p:txBody>
        </p:sp>
        <p:sp>
          <p:nvSpPr>
            <p:cNvPr id="13" name="y-coordinate">
              <a:extLst>
                <a:ext uri="{FF2B5EF4-FFF2-40B4-BE49-F238E27FC236}">
                  <a16:creationId xmlns:a16="http://schemas.microsoft.com/office/drawing/2014/main" id="{C3A61D10-3449-4160-A333-A204C99F14FD}"/>
                </a:ext>
              </a:extLst>
            </p:cNvPr>
            <p:cNvSpPr txBox="1"/>
            <p:nvPr/>
          </p:nvSpPr>
          <p:spPr>
            <a:xfrm rot="16200000">
              <a:off x="-789782" y="1528221"/>
              <a:ext cx="203676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88900" defTabSz="647700">
                <a:lnSpc>
                  <a:spcPts val="2800"/>
                </a:lnSpc>
                <a:spcBef>
                  <a:spcPts val="1800"/>
                </a:spcBef>
                <a:tabLst>
                  <a:tab pos="1168400" algn="l"/>
                </a:tabLst>
                <a:defRPr sz="2400"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i="1">
                  <a:uFill>
                    <a:solidFill>
                      <a:srgbClr val="000000"/>
                    </a:solidFill>
                  </a:uFill>
                </a:rPr>
                <a:t>y-coordinate</a:t>
              </a:r>
            </a:p>
          </p:txBody>
        </p:sp>
      </p:grpSp>
      <p:sp>
        <p:nvSpPr>
          <p:cNvPr id="14" name="A two-dimensional array is a doubly-indexed sequence of values of the same type.">
            <a:extLst>
              <a:ext uri="{FF2B5EF4-FFF2-40B4-BE49-F238E27FC236}">
                <a16:creationId xmlns:a16="http://schemas.microsoft.com/office/drawing/2014/main" id="{8531FB7D-DDE3-4316-89B9-7D5C87920E4D}"/>
              </a:ext>
            </a:extLst>
          </p:cNvPr>
          <p:cNvSpPr txBox="1">
            <a:spLocks/>
          </p:cNvSpPr>
          <p:nvPr/>
        </p:nvSpPr>
        <p:spPr>
          <a:xfrm>
            <a:off x="1119680" y="1607702"/>
            <a:ext cx="21348700" cy="110490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/>
            <a:r>
              <a:rPr lang="en-US">
                <a:uFill>
                  <a:solidFill>
                    <a:srgbClr val="000000"/>
                  </a:solidFill>
                </a:uFill>
              </a:rPr>
              <a:t>A </a:t>
            </a:r>
            <a:r>
              <a:rPr lang="en-US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rPr>
              <a:t>two-dimensional array</a:t>
            </a:r>
            <a:r>
              <a:rPr lang="en-US">
                <a:uFill>
                  <a:solidFill>
                    <a:srgbClr val="000000"/>
                  </a:solidFill>
                </a:uFill>
              </a:rPr>
              <a:t> is a </a:t>
            </a:r>
            <a:r>
              <a:rPr lang="en-US" i="1">
                <a:uFill>
                  <a:solidFill>
                    <a:srgbClr val="000000"/>
                  </a:solidFill>
                </a:uFill>
              </a:rPr>
              <a:t>doubly-indexed</a:t>
            </a:r>
            <a:r>
              <a:rPr lang="en-US">
                <a:uFill>
                  <a:solidFill>
                    <a:srgbClr val="000000"/>
                  </a:solidFill>
                </a:uFill>
              </a:rPr>
              <a:t> sequence of values of the same type.</a:t>
            </a:r>
            <a:endParaRPr lang="en-US" dirty="0">
              <a:uFill>
                <a:solidFill>
                  <a:srgbClr val="0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03843262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build="p" bldLvl="5" animBg="1" advAuto="0"/>
      <p:bldP spid="6" grpId="0" animBg="1" advAuto="0"/>
      <p:bldP spid="10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Java language support for two-dimensional arrays (basic suppor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 language support for </a:t>
            </a:r>
            <a:r>
              <a:rPr>
                <a:solidFill>
                  <a:srgbClr val="005493"/>
                </a:solidFill>
              </a:rPr>
              <a:t>two-dimensional</a:t>
            </a:r>
            <a:r>
              <a:t> arrays (basic support)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graphicFrame>
        <p:nvGraphicFramePr>
          <p:cNvPr id="625" name="Table"/>
          <p:cNvGraphicFramePr/>
          <p:nvPr/>
        </p:nvGraphicFramePr>
        <p:xfrm>
          <a:off x="2793669" y="1903346"/>
          <a:ext cx="17754600" cy="7401037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1116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1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4555"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 i="1">
                          <a:sym typeface="Lucida Sans"/>
                        </a:rPr>
                        <a:t>operation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 i="1">
                          <a:sym typeface="Lucida Sans"/>
                        </a:rPr>
                        <a:t>typical code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940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Declare</a:t>
                      </a:r>
                      <a:r>
                        <a:t> a </a:t>
                      </a:r>
                      <a:r>
                        <a:rPr>
                          <a:solidFill>
                            <a:srgbClr val="8D3124"/>
                          </a:solidFill>
                        </a:rPr>
                        <a:t>two-dimensional</a:t>
                      </a:r>
                      <a:r>
                        <a:t> array</a:t>
                      </a:r>
                    </a:p>
                  </a:txBody>
                  <a:tcPr marL="241300" marR="241300" marT="241300" marB="2413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double[][] a;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940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Create</a:t>
                      </a:r>
                      <a:r>
                        <a:t> a </a:t>
                      </a:r>
                      <a:r>
                        <a:rPr>
                          <a:solidFill>
                            <a:srgbClr val="8D3124"/>
                          </a:solidFill>
                        </a:rPr>
                        <a:t>two-dimensional</a:t>
                      </a:r>
                      <a:r>
                        <a:t> array of a given length</a:t>
                      </a:r>
                    </a:p>
                  </a:txBody>
                  <a:tcPr marL="241300" marR="241300" marT="241300" marB="2413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a = new double[1000][1000];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940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Refer</a:t>
                      </a:r>
                      <a:r>
                        <a:t> to an array entry by index</a:t>
                      </a:r>
                    </a:p>
                  </a:txBody>
                  <a:tcPr marL="241300" marR="241300" marT="241300" marB="2413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a[i][j] = b[i][j] * c[j][k];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1940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t>Refer to the number of </a:t>
                      </a:r>
                      <a:r>
                        <a:rPr>
                          <a:solidFill>
                            <a:srgbClr val="005493"/>
                          </a:solidFill>
                        </a:rPr>
                        <a:t>rows</a:t>
                      </a:r>
                    </a:p>
                  </a:txBody>
                  <a:tcPr marL="241300" marR="241300" marT="241300" marB="2413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a.length;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1940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t>Refer to the number of </a:t>
                      </a:r>
                      <a:r>
                        <a:rPr>
                          <a:solidFill>
                            <a:srgbClr val="005493"/>
                          </a:solidFill>
                        </a:rPr>
                        <a:t>columns</a:t>
                      </a:r>
                    </a:p>
                  </a:txBody>
                  <a:tcPr marL="241300" marR="241300" marT="241300" marB="2413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a[i].length;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1940">
                <a:tc>
                  <a:txBody>
                    <a:bodyPr/>
                    <a:lstStyle/>
                    <a:p>
                      <a:pPr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t>Refer to row </a:t>
                      </a:r>
                      <a:r>
                        <a:rPr i="1"/>
                        <a:t>i</a:t>
                      </a:r>
                    </a:p>
                  </a:txBody>
                  <a:tcPr marL="241300" marR="241300" marT="241300" marB="2413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1800"/>
                      </a:pPr>
                      <a:r>
                        <a:rPr sz="28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a[i]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28" name="Group"/>
          <p:cNvGrpSpPr/>
          <p:nvPr/>
        </p:nvGrpSpPr>
        <p:grpSpPr>
          <a:xfrm>
            <a:off x="18884900" y="6502399"/>
            <a:ext cx="3556000" cy="1064262"/>
            <a:chOff x="0" y="0"/>
            <a:chExt cx="3556000" cy="1064260"/>
          </a:xfrm>
        </p:grpSpPr>
        <p:sp>
          <p:nvSpPr>
            <p:cNvPr id="626" name="can be different…"/>
            <p:cNvSpPr txBox="1"/>
            <p:nvPr/>
          </p:nvSpPr>
          <p:spPr>
            <a:xfrm>
              <a:off x="584200" y="0"/>
              <a:ext cx="2971800" cy="1064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can be different</a:t>
              </a:r>
            </a:p>
            <a:p>
              <a: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for each row </a:t>
              </a:r>
            </a:p>
          </p:txBody>
        </p:sp>
        <p:sp>
          <p:nvSpPr>
            <p:cNvPr id="627" name="Line"/>
            <p:cNvSpPr/>
            <p:nvPr/>
          </p:nvSpPr>
          <p:spPr>
            <a:xfrm flipH="1" flipV="1">
              <a:off x="0" y="444500"/>
              <a:ext cx="852355" cy="5157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31" name="Group"/>
          <p:cNvGrpSpPr/>
          <p:nvPr/>
        </p:nvGrpSpPr>
        <p:grpSpPr>
          <a:xfrm>
            <a:off x="3593390" y="9843165"/>
            <a:ext cx="2002278" cy="482601"/>
            <a:chOff x="204599" y="0"/>
            <a:chExt cx="2002277" cy="482600"/>
          </a:xfrm>
        </p:grpSpPr>
        <p:sp>
          <p:nvSpPr>
            <p:cNvPr id="629" name="Line"/>
            <p:cNvSpPr/>
            <p:nvPr/>
          </p:nvSpPr>
          <p:spPr>
            <a:xfrm>
              <a:off x="1084515" y="159146"/>
              <a:ext cx="1122363" cy="323455"/>
            </a:xfrm>
            <a:prstGeom prst="line">
              <a:avLst/>
            </a:prstGeom>
            <a:noFill/>
            <a:ln w="25400" cap="flat">
              <a:solidFill>
                <a:srgbClr val="0048AA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30" name="a[][]"/>
            <p:cNvSpPr txBox="1"/>
            <p:nvPr/>
          </p:nvSpPr>
          <p:spPr>
            <a:xfrm>
              <a:off x="204599" y="0"/>
              <a:ext cx="632709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algn="ctr" defTabSz="1816100">
                <a:lnSpc>
                  <a:spcPct val="110000"/>
                </a:lnSpc>
                <a:spcBef>
                  <a:spcPts val="1800"/>
                </a:spcBef>
                <a:buClr>
                  <a:srgbClr val="0433FF"/>
                </a:buClr>
                <a:buFont typeface="Courier New"/>
                <a:defRPr sz="24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lvl1pPr>
            </a:lstStyle>
            <a:p>
              <a:pPr>
                <a:defRPr sz="4200"/>
              </a:pPr>
              <a:r>
                <a:rPr sz="2400"/>
                <a:t>a[][]</a:t>
              </a:r>
            </a:p>
          </p:txBody>
        </p:sp>
      </p:grpSp>
      <p:grpSp>
        <p:nvGrpSpPr>
          <p:cNvPr id="634" name="Group"/>
          <p:cNvGrpSpPr/>
          <p:nvPr/>
        </p:nvGrpSpPr>
        <p:grpSpPr>
          <a:xfrm>
            <a:off x="4058843" y="11367165"/>
            <a:ext cx="1486025" cy="469900"/>
            <a:chOff x="112780" y="0"/>
            <a:chExt cx="1486024" cy="469900"/>
          </a:xfrm>
        </p:grpSpPr>
        <p:sp>
          <p:nvSpPr>
            <p:cNvPr id="632" name="Line"/>
            <p:cNvSpPr/>
            <p:nvPr/>
          </p:nvSpPr>
          <p:spPr>
            <a:xfrm>
              <a:off x="836804" y="190500"/>
              <a:ext cx="762001" cy="0"/>
            </a:xfrm>
            <a:prstGeom prst="line">
              <a:avLst/>
            </a:prstGeom>
            <a:noFill/>
            <a:ln w="25400" cap="flat">
              <a:solidFill>
                <a:srgbClr val="0048AA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33" name="a[1]"/>
            <p:cNvSpPr txBox="1"/>
            <p:nvPr/>
          </p:nvSpPr>
          <p:spPr>
            <a:xfrm>
              <a:off x="112780" y="0"/>
              <a:ext cx="632858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algn="ctr" defTabSz="1816100">
                <a:lnSpc>
                  <a:spcPct val="110000"/>
                </a:lnSpc>
                <a:spcBef>
                  <a:spcPts val="1800"/>
                </a:spcBef>
                <a:buClr>
                  <a:srgbClr val="0433FF"/>
                </a:buClr>
                <a:buFont typeface="Courier New"/>
                <a:defRPr sz="24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defRPr>
              </a:lvl1pPr>
            </a:lstStyle>
            <a:p>
              <a:pPr>
                <a:defRPr sz="4200"/>
              </a:pPr>
              <a:r>
                <a:rPr sz="2400"/>
                <a:t>a[1]</a:t>
              </a:r>
            </a:p>
          </p:txBody>
        </p:sp>
      </p:grpSp>
      <p:graphicFrame>
        <p:nvGraphicFramePr>
          <p:cNvPr id="635" name="Table"/>
          <p:cNvGraphicFramePr/>
          <p:nvPr>
            <p:extLst>
              <p:ext uri="{D42A27DB-BD31-4B8C-83A1-F6EECF244321}">
                <p14:modId xmlns:p14="http://schemas.microsoft.com/office/powerpoint/2010/main" val="1199056566"/>
              </p:ext>
            </p:extLst>
          </p:nvPr>
        </p:nvGraphicFramePr>
        <p:xfrm>
          <a:off x="5633764" y="10320684"/>
          <a:ext cx="15875000" cy="2489199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29733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a[0][0]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a[0][1]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a[0][2]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a[0][3]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a[0][4]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a[0][5]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a[0][6]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a[0][7]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a[0][8]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a[0][9]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733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a[1][0]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a[1][1]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a[1][2]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a[1][3]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a[1][4]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a[1][5]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a[1][6]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a[1][7]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a[1][8]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a[1][9]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733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a[2][0]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a[2][1]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a[2][2]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a[2][3]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a[2][4]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a[2][5]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a[2][6]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a[2][7]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a[2][8]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a[2][9]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38" name="Group"/>
          <p:cNvGrpSpPr/>
          <p:nvPr/>
        </p:nvGrpSpPr>
        <p:grpSpPr>
          <a:xfrm>
            <a:off x="18884900" y="7531099"/>
            <a:ext cx="3556000" cy="1051562"/>
            <a:chOff x="0" y="0"/>
            <a:chExt cx="3556000" cy="1051560"/>
          </a:xfrm>
        </p:grpSpPr>
        <p:sp>
          <p:nvSpPr>
            <p:cNvPr id="636" name="no way to refer to column j"/>
            <p:cNvSpPr txBox="1"/>
            <p:nvPr/>
          </p:nvSpPr>
          <p:spPr>
            <a:xfrm>
              <a:off x="533400" y="0"/>
              <a:ext cx="3022600" cy="1051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no way to refer to column j</a:t>
              </a:r>
            </a:p>
          </p:txBody>
        </p:sp>
        <p:sp>
          <p:nvSpPr>
            <p:cNvPr id="637" name="Line"/>
            <p:cNvSpPr/>
            <p:nvPr/>
          </p:nvSpPr>
          <p:spPr>
            <a:xfrm flipH="1" flipV="1">
              <a:off x="0" y="381000"/>
              <a:ext cx="852355" cy="5157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39" name="a 3-by-10 array"/>
          <p:cNvSpPr txBox="1"/>
          <p:nvPr/>
        </p:nvSpPr>
        <p:spPr>
          <a:xfrm>
            <a:off x="11877215" y="12980065"/>
            <a:ext cx="3108706" cy="1047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81280" marR="81280" algn="ctr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30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a 3-by-10 array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5F240-6BEE-4CA2-8EFA-27E309BA32CB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5.1j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" grpId="0" animBg="1" advAuto="0"/>
      <p:bldP spid="628" grpId="0" animBg="1" advAuto="0"/>
      <p:bldP spid="631" grpId="0" animBg="1" advAuto="0"/>
      <p:bldP spid="634" grpId="0" animBg="1" advAuto="0"/>
      <p:bldP spid="635" grpId="0" animBg="1" advAuto="0"/>
      <p:bldP spid="638" grpId="0" animBg="1" advAuto="0"/>
      <p:bldP spid="639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Java language support for two-dimensional arrays (initializatio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 language support for </a:t>
            </a:r>
            <a:r>
              <a:rPr>
                <a:solidFill>
                  <a:srgbClr val="005493"/>
                </a:solidFill>
              </a:rPr>
              <a:t>two-dimensional</a:t>
            </a:r>
            <a:r>
              <a:t> arrays (initialization)</a:t>
            </a:r>
          </a:p>
        </p:txBody>
      </p:sp>
      <p:sp>
        <p:nvSpPr>
          <p:cNvPr id="6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graphicFrame>
        <p:nvGraphicFramePr>
          <p:cNvPr id="643" name="Table"/>
          <p:cNvGraphicFramePr/>
          <p:nvPr/>
        </p:nvGraphicFramePr>
        <p:xfrm>
          <a:off x="1350367" y="3111500"/>
          <a:ext cx="15900400" cy="9614493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6481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8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8360"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 i="1">
                          <a:sym typeface="Lucida Sans"/>
                        </a:rPr>
                        <a:t>operation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300"/>
                        </a:lnSpc>
                        <a:defRPr sz="1800" i="0"/>
                      </a:pPr>
                      <a:r>
                        <a:rPr sz="2800" i="1">
                          <a:sym typeface="Lucida Sans"/>
                        </a:rPr>
                        <a:t>typical code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735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Default</a:t>
                      </a:r>
                      <a:r>
                        <a:t> initialization to 0</a:t>
                      </a:r>
                      <a:br/>
                      <a:r>
                        <a:t>for numeric types</a:t>
                      </a:r>
                    </a:p>
                  </a:txBody>
                  <a:tcPr marL="215900" marR="215900" marT="215900" marB="2159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a = new double[1000][1000];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4262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rPr>
                          <a:solidFill>
                            <a:srgbClr val="005493"/>
                          </a:solidFill>
                        </a:rPr>
                        <a:t>Declare, create and initialize</a:t>
                      </a:r>
                      <a:br>
                        <a:rPr>
                          <a:solidFill>
                            <a:srgbClr val="005493"/>
                          </a:solidFill>
                        </a:rPr>
                      </a:br>
                      <a:r>
                        <a:t>in a single statement</a:t>
                      </a:r>
                    </a:p>
                  </a:txBody>
                  <a:tcPr marL="215900" marR="215900" marT="215900" marB="215900" anchor="ctr" horzOverflow="overflow"/>
                </a:tc>
                <a:tc>
                  <a:txBody>
                    <a:bodyPr/>
                    <a:lstStyle/>
                    <a:p>
                      <a:pPr marL="10159" marR="10159" defTabSz="1295400">
                        <a:lnSpc>
                          <a:spcPts val="3600"/>
                        </a:lnSpc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double[][] a = new double[1000][1000];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9842">
                <a:tc>
                  <a:txBody>
                    <a:bodyPr/>
                    <a:lstStyle/>
                    <a:p>
                      <a:pPr lvl="2" indent="0">
                        <a:lnSpc>
                          <a:spcPts val="5500"/>
                        </a:lnSpc>
                        <a:spcBef>
                          <a:spcPts val="1800"/>
                        </a:spcBef>
                        <a:tabLst>
                          <a:tab pos="2476500" algn="l"/>
                        </a:tabLst>
                        <a:defRPr sz="3200">
                          <a:sym typeface="Lucida Sans"/>
                        </a:defRPr>
                      </a:pPr>
                      <a:r>
                        <a:t>Initialize to </a:t>
                      </a:r>
                      <a:r>
                        <a:rPr>
                          <a:solidFill>
                            <a:srgbClr val="005493"/>
                          </a:solidFill>
                        </a:rPr>
                        <a:t>literal values</a:t>
                      </a:r>
                    </a:p>
                  </a:txBody>
                  <a:tcPr marL="279400" marR="279400" marT="279400" marB="279400" anchor="ctr" horzOverflow="overflow"/>
                </a:tc>
                <a:tc>
                  <a:txBody>
                    <a:bodyPr/>
                    <a:lstStyle/>
                    <a:p>
                      <a:pPr marL="10159" marR="10159" algn="l" defTabSz="1295400">
                        <a:lnSpc>
                          <a:spcPts val="3600"/>
                        </a:lnSpc>
                        <a:buClr>
                          <a:srgbClr val="000112"/>
                        </a:buClr>
                        <a:buFont typeface="Courier New"/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  double[][] p = </a:t>
                      </a:r>
                    </a:p>
                    <a:p>
                      <a:pPr marL="10159" marR="10159" algn="l" defTabSz="1295400">
                        <a:lnSpc>
                          <a:spcPts val="3600"/>
                        </a:lnSpc>
                        <a:buClr>
                          <a:srgbClr val="000112"/>
                        </a:buClr>
                        <a:buFont typeface="Courier New"/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  { </a:t>
                      </a:r>
                    </a:p>
                    <a:p>
                      <a:pPr marL="10159" marR="10159" algn="l" defTabSz="1295400">
                        <a:lnSpc>
                          <a:spcPts val="3600"/>
                        </a:lnSpc>
                        <a:buClr>
                          <a:srgbClr val="000112"/>
                        </a:buClr>
                        <a:buFont typeface="Courier New"/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      { .92, .02, .02, .02, .02 },</a:t>
                      </a:r>
                    </a:p>
                    <a:p>
                      <a:pPr marL="10159" marR="10159" algn="l" defTabSz="1295400">
                        <a:lnSpc>
                          <a:spcPts val="3600"/>
                        </a:lnSpc>
                        <a:buClr>
                          <a:srgbClr val="000112"/>
                        </a:buClr>
                        <a:buFont typeface="Courier New"/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      { .02, .92, .32, .32, .32 },</a:t>
                      </a:r>
                    </a:p>
                    <a:p>
                      <a:pPr marL="10159" marR="10159" algn="l" defTabSz="1295400">
                        <a:lnSpc>
                          <a:spcPts val="3600"/>
                        </a:lnSpc>
                        <a:buClr>
                          <a:srgbClr val="000112"/>
                        </a:buClr>
                        <a:buFont typeface="Courier New"/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      { .02, .02, .02, .92, .02 },</a:t>
                      </a:r>
                    </a:p>
                    <a:p>
                      <a:pPr marL="10159" marR="10159" algn="l" defTabSz="1295400">
                        <a:lnSpc>
                          <a:spcPts val="3600"/>
                        </a:lnSpc>
                        <a:buClr>
                          <a:srgbClr val="000112"/>
                        </a:buClr>
                        <a:buFont typeface="Courier New"/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      { .92, .02, .02, .02, .02 },</a:t>
                      </a:r>
                    </a:p>
                    <a:p>
                      <a:pPr marL="10159" marR="10159" algn="l" defTabSz="1295400">
                        <a:lnSpc>
                          <a:spcPts val="3600"/>
                        </a:lnSpc>
                        <a:buClr>
                          <a:srgbClr val="000112"/>
                        </a:buClr>
                        <a:buFont typeface="Courier New"/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      { .47, .02, .47, .02, .02 },</a:t>
                      </a:r>
                    </a:p>
                    <a:p>
                      <a:pPr marL="10159" marR="10159" algn="l" defTabSz="1295400">
                        <a:lnSpc>
                          <a:spcPts val="3600"/>
                        </a:lnSpc>
                        <a:buClr>
                          <a:srgbClr val="000112"/>
                        </a:buClr>
                        <a:buFont typeface="Courier New"/>
                        <a:tabLst/>
                        <a:defRPr sz="2700">
                          <a:solidFill>
                            <a:srgbClr val="8D3124"/>
                          </a:solidFill>
                          <a:uFill>
                            <a:solidFill>
                              <a:srgbClr val="000112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uFill>
                            <a:solidFill>
                              <a:srgbClr val="007DD7"/>
                            </a:solidFill>
                          </a:uFill>
                        </a:rPr>
                        <a:t>   };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46" name="Group"/>
          <p:cNvGrpSpPr/>
          <p:nvPr/>
        </p:nvGrpSpPr>
        <p:grpSpPr>
          <a:xfrm>
            <a:off x="17354946" y="5067300"/>
            <a:ext cx="5273864" cy="1447800"/>
            <a:chOff x="0" y="0"/>
            <a:chExt cx="5273862" cy="1447800"/>
          </a:xfrm>
        </p:grpSpPr>
        <p:sp>
          <p:nvSpPr>
            <p:cNvPr id="644" name="BUT cost of creating an array is proportional to its size."/>
            <p:cNvSpPr txBox="1"/>
            <p:nvPr/>
          </p:nvSpPr>
          <p:spPr>
            <a:xfrm>
              <a:off x="930462" y="0"/>
              <a:ext cx="4343401" cy="1447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noAutofit/>
            </a:bodyPr>
            <a:lstStyle>
              <a:lvl1pPr marL="81280" marR="81280" algn="ctr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BUT cost of creating an array is proportional to its size.</a:t>
              </a:r>
            </a:p>
          </p:txBody>
        </p:sp>
        <p:sp>
          <p:nvSpPr>
            <p:cNvPr id="645" name="Line"/>
            <p:cNvSpPr/>
            <p:nvPr/>
          </p:nvSpPr>
          <p:spPr>
            <a:xfrm>
              <a:off x="0" y="198728"/>
              <a:ext cx="868417" cy="1210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10" h="20628" extrusionOk="0">
                  <a:moveTo>
                    <a:pt x="0" y="36"/>
                  </a:moveTo>
                  <a:cubicBezTo>
                    <a:pt x="21600" y="-972"/>
                    <a:pt x="21056" y="19724"/>
                    <a:pt x="1688" y="20628"/>
                  </a:cubicBezTo>
                </a:path>
              </a:pathLst>
            </a:custGeom>
            <a:noFill/>
            <a:ln w="38100" cap="flat">
              <a:solidFill>
                <a:srgbClr val="00549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647700"/>
              <a:endParaRPr/>
            </a:p>
          </p:txBody>
        </p:sp>
      </p:grpSp>
      <p:grpSp>
        <p:nvGrpSpPr>
          <p:cNvPr id="649" name="Group"/>
          <p:cNvGrpSpPr/>
          <p:nvPr/>
        </p:nvGrpSpPr>
        <p:grpSpPr>
          <a:xfrm>
            <a:off x="15303990" y="1771462"/>
            <a:ext cx="7035802" cy="2955552"/>
            <a:chOff x="-318729" y="-781396"/>
            <a:chExt cx="7035801" cy="2955551"/>
          </a:xfrm>
        </p:grpSpPr>
        <p:sp>
          <p:nvSpPr>
            <p:cNvPr id="647" name="no need to use nested loops like…"/>
            <p:cNvSpPr txBox="1"/>
            <p:nvPr/>
          </p:nvSpPr>
          <p:spPr>
            <a:xfrm>
              <a:off x="-318729" y="-781396"/>
              <a:ext cx="7035801" cy="204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noAutofit/>
            </a:bodyPr>
            <a:lstStyle/>
            <a:p>
              <a: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dirty="0"/>
                <a:t>no need to use nested loops like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400">
                  <a:solidFill>
                    <a:srgbClr val="8D3124"/>
                  </a:solidFill>
                  <a:uFill>
                    <a:solidFill>
                      <a:srgbClr val="000112"/>
                    </a:solidFill>
                  </a:uFill>
                </a:defRPr>
              </a:pPr>
              <a:r>
                <a:rPr dirty="0"/>
                <a:t>  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for (int </a:t>
              </a:r>
              <a:r>
                <a:rPr dirty="0" err="1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i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 = 0; </a:t>
              </a:r>
              <a:r>
                <a:rPr dirty="0" err="1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i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 &lt; 1000; </a:t>
              </a:r>
              <a:r>
                <a:rPr dirty="0" err="1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i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++)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400">
                  <a:solidFill>
                    <a:srgbClr val="8D3124"/>
                  </a:solidFill>
                  <a:uFill>
                    <a:solidFill>
                      <a:srgbClr val="000112"/>
                    </a:solidFill>
                  </a:uFill>
                </a:defRPr>
              </a:pPr>
              <a:r>
                <a:rPr dirty="0"/>
                <a:t>     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for (int j = 0; j &lt; 1000; </a:t>
              </a:r>
              <a:r>
                <a:rPr dirty="0" err="1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j++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)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400">
                  <a:solidFill>
                    <a:srgbClr val="8D3124"/>
                  </a:solidFill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        a[</a:t>
              </a:r>
              <a:r>
                <a:rPr dirty="0" err="1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i</a:t>
              </a:r>
              <a:r>
                <a:rPr dirty="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rPr>
                <a:t>][j] = 0.0;</a:t>
              </a:r>
            </a:p>
          </p:txBody>
        </p:sp>
        <p:sp>
          <p:nvSpPr>
            <p:cNvPr id="648" name="Line"/>
            <p:cNvSpPr/>
            <p:nvPr/>
          </p:nvSpPr>
          <p:spPr>
            <a:xfrm flipH="1">
              <a:off x="0" y="1439850"/>
              <a:ext cx="955089" cy="734305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8AEAC7-3C6E-4D04-A4ED-342595A63D22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5.1j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 animBg="1" advAuto="0"/>
      <p:bldP spid="646" grpId="0" animBg="1" advAuto="0"/>
      <p:bldP spid="649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4B8F-1F39-8345-9532-6718566F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C624A-E457-C440-ACA3-399EDB2CF9E8}"/>
              </a:ext>
            </a:extLst>
          </p:cNvPr>
          <p:cNvSpPr txBox="1"/>
          <p:nvPr/>
        </p:nvSpPr>
        <p:spPr>
          <a:xfrm>
            <a:off x="1270000" y="2604658"/>
            <a:ext cx="15878270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dirty="0">
                <a:latin typeface="Lucida Sans Typewriter" panose="020B0509030504030204" pitchFamily="49" charset="77"/>
              </a:rPr>
              <a:t>public class </a:t>
            </a:r>
            <a:r>
              <a:rPr lang="en-US" sz="3600" dirty="0" err="1">
                <a:latin typeface="Lucida Sans Typewriter" panose="020B0509030504030204" pitchFamily="49" charset="77"/>
              </a:rPr>
              <a:t>twoDArrays</a:t>
            </a:r>
            <a:r>
              <a:rPr lang="en-US" sz="3600" dirty="0">
                <a:latin typeface="Lucida Sans Typewriter" panose="020B0509030504030204" pitchFamily="49" charset="77"/>
              </a:rPr>
              <a:t> {</a:t>
            </a:r>
          </a:p>
          <a:p>
            <a:r>
              <a:rPr lang="en-US" sz="3600" dirty="0">
                <a:latin typeface="Lucida Sans Typewriter" panose="020B0509030504030204" pitchFamily="49" charset="77"/>
              </a:rPr>
              <a:t>	public static void main (String[] </a:t>
            </a:r>
            <a:r>
              <a:rPr lang="en-US" sz="3600" dirty="0" err="1">
                <a:latin typeface="Lucida Sans Typewriter" panose="020B0509030504030204" pitchFamily="49" charset="77"/>
              </a:rPr>
              <a:t>args</a:t>
            </a:r>
            <a:r>
              <a:rPr lang="en-US" sz="3600" dirty="0">
                <a:latin typeface="Lucida Sans Typewriter" panose="020B0509030504030204" pitchFamily="49" charset="77"/>
              </a:rPr>
              <a:t>){</a:t>
            </a:r>
          </a:p>
          <a:p>
            <a:r>
              <a:rPr lang="en-US" sz="3600" dirty="0">
                <a:latin typeface="Lucida Sans Typewriter" panose="020B0509030504030204" pitchFamily="49" charset="77"/>
              </a:rPr>
              <a:t>		int[][] arr2d = { {1,2,3},{4,5,6},{7,8,9} };</a:t>
            </a:r>
          </a:p>
          <a:p>
            <a:endParaRPr lang="en-US" sz="3600" dirty="0">
              <a:latin typeface="Lucida Sans Typewriter" panose="020B0509030504030204" pitchFamily="49" charset="77"/>
            </a:endParaRPr>
          </a:p>
          <a:p>
            <a:r>
              <a:rPr lang="en-US" sz="3600" dirty="0">
                <a:latin typeface="Lucida Sans Typewriter" panose="020B0509030504030204" pitchFamily="49" charset="77"/>
              </a:rPr>
              <a:t>		for(int row = 0; row &lt; arr2d.length; row++){ </a:t>
            </a:r>
          </a:p>
          <a:p>
            <a:r>
              <a:rPr lang="en-US" sz="3600" dirty="0">
                <a:latin typeface="Lucida Sans Typewriter" panose="020B0509030504030204" pitchFamily="49" charset="77"/>
              </a:rPr>
              <a:t>			for (int col = 0; col &lt; arr2d[row].length; col++){</a:t>
            </a:r>
          </a:p>
          <a:p>
            <a:r>
              <a:rPr lang="en-US" sz="3600" dirty="0">
                <a:latin typeface="Lucida Sans Typewriter" panose="020B0509030504030204" pitchFamily="49" charset="77"/>
              </a:rPr>
              <a:t>				</a:t>
            </a:r>
            <a:r>
              <a:rPr lang="en-US" sz="3600" dirty="0" err="1">
                <a:latin typeface="Lucida Sans Typewriter" panose="020B0509030504030204" pitchFamily="49" charset="77"/>
              </a:rPr>
              <a:t>System.out.print</a:t>
            </a:r>
            <a:r>
              <a:rPr lang="en-US" sz="3600" dirty="0">
                <a:latin typeface="Lucida Sans Typewriter" panose="020B0509030504030204" pitchFamily="49" charset="77"/>
              </a:rPr>
              <a:t>(arr2d[row][col] + " ");</a:t>
            </a:r>
          </a:p>
          <a:p>
            <a:r>
              <a:rPr lang="en-US" sz="3600" dirty="0">
                <a:latin typeface="Lucida Sans Typewriter" panose="020B0509030504030204" pitchFamily="49" charset="77"/>
              </a:rPr>
              <a:t>			}</a:t>
            </a:r>
          </a:p>
          <a:p>
            <a:r>
              <a:rPr lang="en-US" sz="3600" dirty="0">
                <a:latin typeface="Lucida Sans Typewriter" panose="020B0509030504030204" pitchFamily="49" charset="77"/>
              </a:rPr>
              <a:t>			</a:t>
            </a:r>
            <a:r>
              <a:rPr lang="en-US" sz="3600" dirty="0" err="1">
                <a:latin typeface="Lucida Sans Typewriter" panose="020B0509030504030204" pitchFamily="49" charset="77"/>
              </a:rPr>
              <a:t>System.out.println</a:t>
            </a:r>
            <a:r>
              <a:rPr lang="en-US" sz="3600" dirty="0">
                <a:latin typeface="Lucida Sans Typewriter" panose="020B0509030504030204" pitchFamily="49" charset="77"/>
              </a:rPr>
              <a:t>();</a:t>
            </a:r>
          </a:p>
          <a:p>
            <a:r>
              <a:rPr lang="en-US" sz="3600" dirty="0">
                <a:latin typeface="Lucida Sans Typewriter" panose="020B0509030504030204" pitchFamily="49" charset="77"/>
              </a:rPr>
              <a:t>		}	</a:t>
            </a:r>
          </a:p>
          <a:p>
            <a:r>
              <a:rPr lang="en-US" sz="3600" dirty="0">
                <a:latin typeface="Lucida Sans Typewriter" panose="020B0509030504030204" pitchFamily="49" charset="77"/>
              </a:rPr>
              <a:t>	}</a:t>
            </a:r>
          </a:p>
          <a:p>
            <a:r>
              <a:rPr lang="en-US" sz="3600" dirty="0">
                <a:latin typeface="Lucida Sans Typewriter" panose="020B0509030504030204" pitchFamily="49" charset="77"/>
              </a:rPr>
              <a:t>}</a:t>
            </a:r>
          </a:p>
          <a:p>
            <a:endParaRPr lang="en-US" sz="3600" dirty="0">
              <a:latin typeface="Lucida Sans Typewriter" panose="020B0509030504030204" pitchFamily="49" charset="77"/>
            </a:endParaRPr>
          </a:p>
          <a:p>
            <a:br>
              <a:rPr lang="en-US" sz="3600" dirty="0">
                <a:latin typeface="Lucida Sans Typewriter" panose="020B0509030504030204" pitchFamily="49" charset="77"/>
              </a:rPr>
            </a:br>
            <a:endParaRPr lang="en-US" sz="3600" dirty="0">
              <a:latin typeface="Lucida Sans Typewriter" panose="020B0509030504030204" pitchFamily="49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EAC34-E6A7-3E42-8BAC-97EEEF5D99E3}"/>
              </a:ext>
            </a:extLst>
          </p:cNvPr>
          <p:cNvSpPr txBox="1"/>
          <p:nvPr/>
        </p:nvSpPr>
        <p:spPr>
          <a:xfrm>
            <a:off x="17660890" y="3050672"/>
            <a:ext cx="5195454" cy="1087477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Three rows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Each row is an array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BF1C0-BA86-8B41-B483-BCEDA4080878}"/>
              </a:ext>
            </a:extLst>
          </p:cNvPr>
          <p:cNvSpPr txBox="1"/>
          <p:nvPr/>
        </p:nvSpPr>
        <p:spPr>
          <a:xfrm>
            <a:off x="17660890" y="4840223"/>
            <a:ext cx="5195454" cy="1087477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dirty="0">
                <a:latin typeface="Lucida Sans Typewriter" panose="020B0509030504030204" pitchFamily="49" charset="77"/>
              </a:rPr>
              <a:t>arr2d.length </a:t>
            </a:r>
            <a:r>
              <a:rPr lang="en-US" sz="3200" dirty="0"/>
              <a:t>is the number of rows in arr2d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E5B12-0EF0-EA4E-BADA-F5C18C467585}"/>
              </a:ext>
            </a:extLst>
          </p:cNvPr>
          <p:cNvSpPr txBox="1"/>
          <p:nvPr/>
        </p:nvSpPr>
        <p:spPr>
          <a:xfrm>
            <a:off x="16168255" y="7362912"/>
            <a:ext cx="6688089" cy="3057247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dirty="0">
                <a:latin typeface="Lucida Sans Typewriter" panose="020B0509030504030204" pitchFamily="49" charset="77"/>
              </a:rPr>
              <a:t>arr2d[row].length</a:t>
            </a:r>
            <a:r>
              <a:rPr lang="en-US" sz="3200" dirty="0"/>
              <a:t> is the number of items (or columns) in that row....In the case of a rectangular array, we can use </a:t>
            </a:r>
            <a:r>
              <a:rPr lang="en-US" sz="3200" dirty="0">
                <a:latin typeface="Lucida Sans Typewriter" panose="020B0509030504030204" pitchFamily="49" charset="77"/>
              </a:rPr>
              <a:t>arr2d[0].length</a:t>
            </a:r>
            <a:r>
              <a:rPr lang="en-US" sz="3200" dirty="0"/>
              <a:t> for the number of columns in the 2D array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6D8899-15EC-1143-9E4E-855222DB2A73}"/>
              </a:ext>
            </a:extLst>
          </p:cNvPr>
          <p:cNvCxnSpPr>
            <a:stCxn id="4" idx="1"/>
          </p:cNvCxnSpPr>
          <p:nvPr/>
        </p:nvCxnSpPr>
        <p:spPr>
          <a:xfrm flipH="1">
            <a:off x="14547273" y="3594410"/>
            <a:ext cx="3113617" cy="457200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12B082-C2AF-2048-9BF0-690D8C19DD2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4340468" y="5290467"/>
            <a:ext cx="3320422" cy="93495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B53D51-21F7-294A-A8A8-8BAA6830F4B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2444761" y="5927700"/>
            <a:ext cx="3723494" cy="2963836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461727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3.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  <a:r>
              <a:rPr dirty="0"/>
              <a:t>. Arrays</a:t>
            </a:r>
          </a:p>
        </p:txBody>
      </p:sp>
      <p:sp>
        <p:nvSpPr>
          <p:cNvPr id="128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Array data structure</a:t>
            </a:r>
            <a:endParaRPr dirty="0">
              <a:solidFill>
                <a:schemeClr val="bg2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Declare, create and initialize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Memory representation and allocation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Array bounds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Typical array-processing code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Two-dimensional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35555708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EBB3-C27E-6942-9CA9-991358D2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2D Array in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57B6F-F97F-B042-9F79-FA10B669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/>
          <a:stretch/>
        </p:blipFill>
        <p:spPr>
          <a:xfrm>
            <a:off x="1270000" y="1802535"/>
            <a:ext cx="14714490" cy="9606971"/>
          </a:xfrm>
          <a:prstGeom prst="rect">
            <a:avLst/>
          </a:prstGeom>
        </p:spPr>
      </p:pic>
      <p:pic>
        <p:nvPicPr>
          <p:cNvPr id="5" name="Picture 2" descr="https://lh6.googleusercontent.com/YpaQdq6_NL6kGIynGg1OTz7-PKdxjbGptHpWOUHwQgzVRuZI35dY7NIVMWliWPGn4pwWPxM8Bc6yI2AAocHg0HZxmFSx4ggxjGNXDV02ljY3wNv_J8FlNdAj5s9edjCuLnP5gBomZik">
            <a:extLst>
              <a:ext uri="{FF2B5EF4-FFF2-40B4-BE49-F238E27FC236}">
                <a16:creationId xmlns:a16="http://schemas.microsoft.com/office/drawing/2014/main" id="{A70268CB-4CB5-E045-9D0B-9B583F472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36"/>
          <a:stretch/>
        </p:blipFill>
        <p:spPr bwMode="auto">
          <a:xfrm>
            <a:off x="16649506" y="8232774"/>
            <a:ext cx="7194167" cy="51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38375D5-52BF-7D46-98AA-6A58689294F7}"/>
              </a:ext>
            </a:extLst>
          </p:cNvPr>
          <p:cNvSpPr txBox="1">
            <a:spLocks/>
          </p:cNvSpPr>
          <p:nvPr/>
        </p:nvSpPr>
        <p:spPr>
          <a:xfrm>
            <a:off x="19175845" y="7211579"/>
            <a:ext cx="4667828" cy="1021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647700" rtl="0" latinLnBrk="0">
              <a:lnSpc>
                <a:spcPts val="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500" algn="l"/>
              </a:tabLst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1pPr>
            <a:lvl2pPr marL="0" marR="0" indent="228600" algn="l" defTabSz="647700" rtl="0" latinLnBrk="0">
              <a:lnSpc>
                <a:spcPts val="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500" algn="l"/>
              </a:tabLst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l" defTabSz="647700" rtl="0" latinLnBrk="0">
              <a:lnSpc>
                <a:spcPts val="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500" algn="l"/>
              </a:tabLst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l" defTabSz="647700" rtl="0" latinLnBrk="0">
              <a:lnSpc>
                <a:spcPts val="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500" algn="l"/>
              </a:tabLst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l" defTabSz="647700" rtl="0" latinLnBrk="0">
              <a:lnSpc>
                <a:spcPts val="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500" algn="l"/>
              </a:tabLst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l" defTabSz="647700" rtl="0" latinLnBrk="0">
              <a:lnSpc>
                <a:spcPts val="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500" algn="l"/>
              </a:tabLst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l" defTabSz="647700" rtl="0" latinLnBrk="0">
              <a:lnSpc>
                <a:spcPts val="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500" algn="l"/>
              </a:tabLst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l" defTabSz="647700" rtl="0" latinLnBrk="0">
              <a:lnSpc>
                <a:spcPts val="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500" algn="l"/>
              </a:tabLst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l" defTabSz="647700" rtl="0" latinLnBrk="0">
              <a:lnSpc>
                <a:spcPts val="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500" algn="l"/>
              </a:tabLst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hangingPunct="1"/>
            <a:r>
              <a:rPr lang="en-US" sz="2800" dirty="0"/>
              <a:t>Another way to look at it:</a:t>
            </a:r>
          </a:p>
        </p:txBody>
      </p:sp>
    </p:spTree>
    <p:extLst>
      <p:ext uri="{BB962C8B-B14F-4D97-AF65-F5344CB8AC3E}">
        <p14:creationId xmlns:p14="http://schemas.microsoft.com/office/powerpoint/2010/main" val="162127904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3240-72F2-EE47-8898-0787988F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2-D Array in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CD26E-9FF1-6242-ABE6-29C6EE2F8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72" y="1815521"/>
            <a:ext cx="18431164" cy="11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719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444A-6E01-5142-B745-7126DCA8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 Length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C6340-09B2-FE47-BDB1-3EDBB635A317}"/>
              </a:ext>
            </a:extLst>
          </p:cNvPr>
          <p:cNvSpPr txBox="1"/>
          <p:nvPr/>
        </p:nvSpPr>
        <p:spPr>
          <a:xfrm>
            <a:off x="1270000" y="2293970"/>
            <a:ext cx="21506873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Lucida Sans Typewriter" panose="020B0509030504030204" pitchFamily="49" charset="77"/>
              </a:rPr>
              <a:t>double[][] </a:t>
            </a:r>
            <a:r>
              <a:rPr lang="en-US" sz="4000" dirty="0" err="1">
                <a:solidFill>
                  <a:srgbClr val="0070C0"/>
                </a:solidFill>
                <a:latin typeface="Lucida Sans Typewriter" panose="020B0509030504030204" pitchFamily="49" charset="77"/>
              </a:rPr>
              <a:t>arr</a:t>
            </a:r>
            <a:r>
              <a:rPr lang="en-US" sz="4000" dirty="0">
                <a:latin typeface="Lucida Sans Typewriter" panose="020B0509030504030204" pitchFamily="49" charset="77"/>
              </a:rPr>
              <a:t> = new double[3][];</a:t>
            </a:r>
          </a:p>
          <a:p>
            <a:pPr>
              <a:lnSpc>
                <a:spcPct val="150000"/>
              </a:lnSpc>
            </a:pPr>
            <a:r>
              <a:rPr lang="en-US" sz="4000" dirty="0" err="1">
                <a:solidFill>
                  <a:srgbClr val="0070C0"/>
                </a:solidFill>
                <a:latin typeface="Lucida Sans Typewriter" panose="020B0509030504030204" pitchFamily="49" charset="77"/>
              </a:rPr>
              <a:t>arr</a:t>
            </a:r>
            <a:r>
              <a:rPr lang="en-US" sz="40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[0] </a:t>
            </a:r>
            <a:r>
              <a:rPr lang="en-US" sz="4000" dirty="0">
                <a:latin typeface="Lucida Sans Typewriter" panose="020B0509030504030204" pitchFamily="49" charset="77"/>
              </a:rPr>
              <a:t>= new double[2];</a:t>
            </a:r>
          </a:p>
          <a:p>
            <a:pPr>
              <a:lnSpc>
                <a:spcPct val="150000"/>
              </a:lnSpc>
            </a:pPr>
            <a:r>
              <a:rPr lang="en-US" sz="4000" dirty="0" err="1">
                <a:solidFill>
                  <a:srgbClr val="0070C0"/>
                </a:solidFill>
                <a:latin typeface="Lucida Sans Typewriter" panose="020B0509030504030204" pitchFamily="49" charset="77"/>
              </a:rPr>
              <a:t>arr</a:t>
            </a:r>
            <a:r>
              <a:rPr lang="en-US" sz="40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[1] </a:t>
            </a:r>
            <a:r>
              <a:rPr lang="en-US" sz="4000" dirty="0">
                <a:latin typeface="Lucida Sans Typewriter" panose="020B0509030504030204" pitchFamily="49" charset="77"/>
              </a:rPr>
              <a:t>= new double[4];</a:t>
            </a:r>
          </a:p>
          <a:p>
            <a:pPr>
              <a:lnSpc>
                <a:spcPct val="150000"/>
              </a:lnSpc>
            </a:pPr>
            <a:r>
              <a:rPr lang="en-US" sz="4000" dirty="0" err="1">
                <a:solidFill>
                  <a:srgbClr val="0070C0"/>
                </a:solidFill>
                <a:latin typeface="Lucida Sans Typewriter" panose="020B0509030504030204" pitchFamily="49" charset="77"/>
              </a:rPr>
              <a:t>arr</a:t>
            </a:r>
            <a:r>
              <a:rPr lang="en-US" sz="40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[2] </a:t>
            </a:r>
            <a:r>
              <a:rPr lang="en-US" sz="4000" dirty="0">
                <a:latin typeface="Lucida Sans Typewriter" panose="020B0509030504030204" pitchFamily="49" charset="77"/>
              </a:rPr>
              <a:t>= new double[3];</a:t>
            </a:r>
          </a:p>
          <a:p>
            <a:pPr>
              <a:lnSpc>
                <a:spcPct val="150000"/>
              </a:lnSpc>
            </a:pPr>
            <a:endParaRPr lang="en-US" sz="4000" dirty="0">
              <a:latin typeface="Lucida Sans Typewriter" panose="020B0509030504030204" pitchFamily="49" charset="77"/>
            </a:endParaRPr>
          </a:p>
          <a:p>
            <a:pPr>
              <a:lnSpc>
                <a:spcPct val="150000"/>
              </a:lnSpc>
            </a:pPr>
            <a:r>
              <a:rPr lang="en-US" sz="4000" dirty="0" err="1">
                <a:latin typeface="Lucida Sans Typewriter" panose="020B0509030504030204" pitchFamily="49" charset="77"/>
              </a:rPr>
              <a:t>arr.length</a:t>
            </a:r>
            <a:r>
              <a:rPr lang="en-US" sz="4000" dirty="0">
                <a:latin typeface="Lucida Sans Typewriter" panose="020B0509030504030204" pitchFamily="49" charset="77"/>
              </a:rPr>
              <a:t> </a:t>
            </a:r>
            <a:r>
              <a:rPr lang="en-US" sz="4000" dirty="0">
                <a:latin typeface="Lucida Sans Typewriter" panose="020B0509030504030204" pitchFamily="49" charset="77"/>
                <a:sym typeface="Wingdings" pitchFamily="2" charset="2"/>
              </a:rPr>
              <a:t> 3</a:t>
            </a:r>
            <a:endParaRPr lang="en-US" sz="4000" dirty="0">
              <a:latin typeface="Lucida Sans Typewriter" panose="020B0509030504030204" pitchFamily="49" charset="7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Helvetica" pitchFamily="2" charset="0"/>
              </a:rPr>
              <a:t>Number of rows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Helvetica" pitchFamily="2" charset="0"/>
              </a:rPr>
              <a:t>Number of 1D arrays</a:t>
            </a:r>
          </a:p>
          <a:p>
            <a:pPr>
              <a:lnSpc>
                <a:spcPct val="150000"/>
              </a:lnSpc>
            </a:pPr>
            <a:r>
              <a:rPr lang="en-US" sz="4000" dirty="0" err="1">
                <a:latin typeface="Lucida Sans Typewriter" panose="020B0509030504030204" pitchFamily="49" charset="77"/>
              </a:rPr>
              <a:t>arr</a:t>
            </a:r>
            <a:r>
              <a:rPr lang="en-US" sz="4000" dirty="0">
                <a:latin typeface="Lucida Sans Typewriter" panose="020B0509030504030204" pitchFamily="49" charset="77"/>
              </a:rPr>
              <a:t>[1].length </a:t>
            </a:r>
            <a:r>
              <a:rPr lang="en-US" sz="4000" dirty="0">
                <a:latin typeface="Lucida Sans Typewriter" panose="020B0509030504030204" pitchFamily="49" charset="77"/>
                <a:sym typeface="Wingdings" pitchFamily="2" charset="2"/>
              </a:rPr>
              <a:t> 4</a:t>
            </a:r>
            <a:endParaRPr lang="en-US" sz="4000" dirty="0">
              <a:latin typeface="Lucida Sans Typewriter" panose="020B0509030504030204" pitchFamily="49" charset="7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Helvetica" pitchFamily="2" charset="0"/>
              </a:rPr>
              <a:t>Second row number of columns</a:t>
            </a:r>
            <a:endParaRPr lang="en-US" sz="4000" dirty="0"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484095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79D9-E912-5E4C-911F-C4D90A13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a 2-D Array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C97D7-7A78-E044-9E32-DBC518FDC503}"/>
              </a:ext>
            </a:extLst>
          </p:cNvPr>
          <p:cNvSpPr txBox="1"/>
          <p:nvPr/>
        </p:nvSpPr>
        <p:spPr>
          <a:xfrm>
            <a:off x="1489825" y="2809175"/>
            <a:ext cx="16643927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Lucida Sans Typewriter" panose="020B0509030504030204" pitchFamily="49" charset="77"/>
              </a:rPr>
              <a:t>for(int row = 0; row &lt; </a:t>
            </a:r>
            <a:r>
              <a:rPr lang="en-US" sz="4000" dirty="0" err="1">
                <a:solidFill>
                  <a:srgbClr val="0070C0"/>
                </a:solidFill>
                <a:latin typeface="Lucida Sans Typewriter" panose="020B0509030504030204" pitchFamily="49" charset="77"/>
              </a:rPr>
              <a:t>array.length</a:t>
            </a:r>
            <a:r>
              <a:rPr lang="en-US" sz="4000" dirty="0">
                <a:latin typeface="Lucida Sans Typewriter" panose="020B0509030504030204" pitchFamily="49" charset="77"/>
              </a:rPr>
              <a:t>; row++) {</a:t>
            </a:r>
          </a:p>
          <a:p>
            <a:pPr lvl="2">
              <a:lnSpc>
                <a:spcPct val="150000"/>
              </a:lnSpc>
            </a:pPr>
            <a:r>
              <a:rPr lang="en-US" sz="4000" dirty="0">
                <a:latin typeface="Lucida Sans Typewriter" panose="020B0509030504030204" pitchFamily="49" charset="77"/>
              </a:rPr>
              <a:t>	for(int col = 0; col &lt; </a:t>
            </a:r>
            <a:r>
              <a:rPr lang="en-US" sz="40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array[row].length</a:t>
            </a:r>
            <a:r>
              <a:rPr lang="en-US" sz="4000" dirty="0">
                <a:latin typeface="Lucida Sans Typewriter" panose="020B0509030504030204" pitchFamily="49" charset="77"/>
              </a:rPr>
              <a:t>; col++) {</a:t>
            </a:r>
          </a:p>
          <a:p>
            <a:pPr lvl="2">
              <a:lnSpc>
                <a:spcPct val="150000"/>
              </a:lnSpc>
            </a:pPr>
            <a:r>
              <a:rPr lang="en-US" sz="4000" dirty="0">
                <a:latin typeface="Lucida Sans Typewriter" panose="020B0509030504030204" pitchFamily="49" charset="77"/>
              </a:rPr>
              <a:t>			</a:t>
            </a:r>
            <a:r>
              <a:rPr lang="en-US" sz="4000" dirty="0" err="1">
                <a:latin typeface="Lucida Sans Typewriter" panose="020B0509030504030204" pitchFamily="49" charset="77"/>
              </a:rPr>
              <a:t>System.out.print</a:t>
            </a:r>
            <a:r>
              <a:rPr lang="en-US" sz="4000" dirty="0">
                <a:latin typeface="Lucida Sans Typewriter" panose="020B0509030504030204" pitchFamily="49" charset="77"/>
              </a:rPr>
              <a:t>(array[row][col]);</a:t>
            </a:r>
          </a:p>
          <a:p>
            <a:pPr lvl="2">
              <a:lnSpc>
                <a:spcPct val="150000"/>
              </a:lnSpc>
            </a:pPr>
            <a:r>
              <a:rPr lang="en-US" sz="4000" dirty="0">
                <a:latin typeface="Lucida Sans Typewriter" panose="020B0509030504030204" pitchFamily="49" charset="77"/>
              </a:rPr>
              <a:t>	}</a:t>
            </a:r>
          </a:p>
          <a:p>
            <a:pPr lvl="2">
              <a:lnSpc>
                <a:spcPct val="150000"/>
              </a:lnSpc>
            </a:pPr>
            <a:r>
              <a:rPr lang="en-US" sz="4000" dirty="0">
                <a:latin typeface="Lucida Sans Typewriter" panose="020B0509030504030204" pitchFamily="49" charset="77"/>
              </a:rPr>
              <a:t>	</a:t>
            </a:r>
            <a:r>
              <a:rPr lang="en-US" sz="4000" dirty="0" err="1">
                <a:latin typeface="Lucida Sans Typewriter" panose="020B0509030504030204" pitchFamily="49" charset="77"/>
              </a:rPr>
              <a:t>System.out.println</a:t>
            </a:r>
            <a:r>
              <a:rPr lang="en-US" sz="4000" dirty="0">
                <a:latin typeface="Lucida Sans Typewriter" panose="020B0509030504030204" pitchFamily="49" charset="7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290BE-0372-1C4F-87D1-3C0E4FB673BA}"/>
              </a:ext>
            </a:extLst>
          </p:cNvPr>
          <p:cNvSpPr txBox="1"/>
          <p:nvPr/>
        </p:nvSpPr>
        <p:spPr>
          <a:xfrm>
            <a:off x="19487826" y="5715253"/>
            <a:ext cx="3616037" cy="1764586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dirty="0"/>
              <a:t>Inner loop iterates over the columns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236D86-2363-1246-90F3-DD4E860E386D}"/>
              </a:ext>
            </a:extLst>
          </p:cNvPr>
          <p:cNvSpPr/>
          <p:nvPr/>
        </p:nvSpPr>
        <p:spPr>
          <a:xfrm>
            <a:off x="19994164" y="2551509"/>
            <a:ext cx="3109699" cy="175432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Outer loop iterates over the rows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003422-8B0E-6A48-A758-64E419003D2B}"/>
              </a:ext>
            </a:extLst>
          </p:cNvPr>
          <p:cNvCxnSpPr>
            <a:stCxn id="8" idx="1"/>
          </p:cNvCxnSpPr>
          <p:nvPr/>
        </p:nvCxnSpPr>
        <p:spPr>
          <a:xfrm flipH="1">
            <a:off x="15544800" y="3428672"/>
            <a:ext cx="4449364" cy="0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13605B-1861-2E40-AE05-86734DB8B83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6659922" y="4838091"/>
            <a:ext cx="2827904" cy="1759455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7736619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23D6A-CBD4-A646-85A4-1E98342F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– Example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ACB7-C0EB-9B4E-8A07-48E4EA25403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70000" y="1778000"/>
            <a:ext cx="21005800" cy="5495636"/>
          </a:xfrm>
          <a:noFill/>
        </p:spPr>
        <p:txBody>
          <a:bodyPr/>
          <a:lstStyle/>
          <a:p>
            <a:r>
              <a:rPr lang="en-US" dirty="0"/>
              <a:t>Consider a class of 3 students, and each student takes 4 exams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 a 1D array containing the average of </a:t>
            </a:r>
            <a:r>
              <a:rPr lang="en-US" b="1" dirty="0"/>
              <a:t>each exam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 the example below, the array would be:</a:t>
            </a:r>
          </a:p>
          <a:p>
            <a:pPr marL="1331879" lvl="1" indent="-571500">
              <a:buFont typeface="Arial" panose="020B0604020202020204" pitchFamily="34" charset="0"/>
              <a:buChar char="•"/>
            </a:pPr>
            <a:r>
              <a:rPr lang="en-US" dirty="0"/>
              <a:t>{67.000,	  84.667,  86.00,  67.333}</a:t>
            </a:r>
          </a:p>
          <a:p>
            <a:pPr lvl="1" indent="0">
              <a:buNone/>
            </a:pPr>
            <a:r>
              <a:rPr lang="en-US" dirty="0"/>
              <a:t>      avgE1    avgE2     avgE3     avgE4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F7C0BA-8548-D640-BA9A-0158D7667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498057"/>
              </p:ext>
            </p:extLst>
          </p:nvPr>
        </p:nvGraphicFramePr>
        <p:xfrm>
          <a:off x="1270000" y="7101608"/>
          <a:ext cx="11074400" cy="42868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1040533479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621200835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1990984266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578968646"/>
                    </a:ext>
                  </a:extLst>
                </a:gridCol>
              </a:tblGrid>
              <a:tr h="857365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Student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Student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Student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91639"/>
                  </a:ext>
                </a:extLst>
              </a:tr>
              <a:tr h="857365">
                <a:tc>
                  <a:txBody>
                    <a:bodyPr/>
                    <a:lstStyle/>
                    <a:p>
                      <a:r>
                        <a:rPr lang="en-US" sz="2800" dirty="0"/>
                        <a:t>Exam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76003"/>
                  </a:ext>
                </a:extLst>
              </a:tr>
              <a:tr h="857365">
                <a:tc>
                  <a:txBody>
                    <a:bodyPr/>
                    <a:lstStyle/>
                    <a:p>
                      <a:r>
                        <a:rPr lang="en-US" sz="2800" dirty="0"/>
                        <a:t>Exam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920293"/>
                  </a:ext>
                </a:extLst>
              </a:tr>
              <a:tr h="857365">
                <a:tc>
                  <a:txBody>
                    <a:bodyPr/>
                    <a:lstStyle/>
                    <a:p>
                      <a:r>
                        <a:rPr lang="en-US" sz="2800" dirty="0"/>
                        <a:t>Exam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184301"/>
                  </a:ext>
                </a:extLst>
              </a:tr>
              <a:tr h="857365">
                <a:tc>
                  <a:txBody>
                    <a:bodyPr/>
                    <a:lstStyle/>
                    <a:p>
                      <a:r>
                        <a:rPr lang="en-US" sz="2800" dirty="0"/>
                        <a:t>Exam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92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92404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23D6A-CBD4-A646-85A4-1E98342F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– Example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ACB7-C0EB-9B4E-8A07-48E4EA25403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70000" y="1778000"/>
            <a:ext cx="21005800" cy="5495636"/>
          </a:xfrm>
          <a:noFill/>
        </p:spPr>
        <p:txBody>
          <a:bodyPr/>
          <a:lstStyle/>
          <a:p>
            <a:r>
              <a:rPr lang="en-US" dirty="0"/>
              <a:t>Consider a class of 3 students, and each student takes 4 exams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 a 1D array containing the average of </a:t>
            </a:r>
            <a:r>
              <a:rPr lang="en-US" b="1" dirty="0"/>
              <a:t>each student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 the example below, the array would be:</a:t>
            </a:r>
          </a:p>
          <a:p>
            <a:pPr marL="1331879" lvl="1" indent="-571500">
              <a:buFont typeface="Arial" panose="020B0604020202020204" pitchFamily="34" charset="0"/>
              <a:buChar char="•"/>
            </a:pPr>
            <a:r>
              <a:rPr lang="en-US" dirty="0"/>
              <a:t>{69.000,	  81.500,  78.250}</a:t>
            </a:r>
          </a:p>
          <a:p>
            <a:pPr lvl="1" indent="0">
              <a:buNone/>
            </a:pPr>
            <a:r>
              <a:rPr lang="en-US" dirty="0"/>
              <a:t>      avgS1    avgS2     avgS3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F7C0BA-8548-D640-BA9A-0158D76678C3}"/>
              </a:ext>
            </a:extLst>
          </p:cNvPr>
          <p:cNvGraphicFramePr>
            <a:graphicFrameLocks noGrp="1"/>
          </p:cNvGraphicFramePr>
          <p:nvPr/>
        </p:nvGraphicFramePr>
        <p:xfrm>
          <a:off x="1270000" y="7101608"/>
          <a:ext cx="11074400" cy="42868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1040533479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621200835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1990984266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578968646"/>
                    </a:ext>
                  </a:extLst>
                </a:gridCol>
              </a:tblGrid>
              <a:tr h="857365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Student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Student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Student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91639"/>
                  </a:ext>
                </a:extLst>
              </a:tr>
              <a:tr h="857365">
                <a:tc>
                  <a:txBody>
                    <a:bodyPr/>
                    <a:lstStyle/>
                    <a:p>
                      <a:r>
                        <a:rPr lang="en-US" sz="2800" dirty="0"/>
                        <a:t>Exam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76003"/>
                  </a:ext>
                </a:extLst>
              </a:tr>
              <a:tr h="857365">
                <a:tc>
                  <a:txBody>
                    <a:bodyPr/>
                    <a:lstStyle/>
                    <a:p>
                      <a:r>
                        <a:rPr lang="en-US" sz="2800" dirty="0"/>
                        <a:t>Exam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920293"/>
                  </a:ext>
                </a:extLst>
              </a:tr>
              <a:tr h="857365">
                <a:tc>
                  <a:txBody>
                    <a:bodyPr/>
                    <a:lstStyle/>
                    <a:p>
                      <a:r>
                        <a:rPr lang="en-US" sz="2800" dirty="0"/>
                        <a:t>Exam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184301"/>
                  </a:ext>
                </a:extLst>
              </a:tr>
              <a:tr h="857365">
                <a:tc>
                  <a:txBody>
                    <a:bodyPr/>
                    <a:lstStyle/>
                    <a:p>
                      <a:r>
                        <a:rPr lang="en-US" sz="2800" dirty="0"/>
                        <a:t>Exam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92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30195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3.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  <a:r>
              <a:rPr dirty="0"/>
              <a:t>. Arrays</a:t>
            </a:r>
          </a:p>
        </p:txBody>
      </p:sp>
      <p:sp>
        <p:nvSpPr>
          <p:cNvPr id="128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Extra Practice Slides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2754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Application of arrays: vector and matrix calculations</a:t>
            </a:r>
            <a:endParaRPr dirty="0"/>
          </a:p>
        </p:txBody>
      </p:sp>
      <p:sp>
        <p:nvSpPr>
          <p:cNvPr id="4" name="Mathematical abstraction: matrix…">
            <a:extLst>
              <a:ext uri="{FF2B5EF4-FFF2-40B4-BE49-F238E27FC236}">
                <a16:creationId xmlns:a16="http://schemas.microsoft.com/office/drawing/2014/main" id="{668851A8-B3FB-45C7-8BBC-EA000B8C7077}"/>
              </a:ext>
            </a:extLst>
          </p:cNvPr>
          <p:cNvSpPr txBox="1"/>
          <p:nvPr/>
        </p:nvSpPr>
        <p:spPr>
          <a:xfrm>
            <a:off x="13136994" y="2126675"/>
            <a:ext cx="8890000" cy="1866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Mathematical abstraction: matrix</a:t>
            </a:r>
          </a:p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Java implementation: 2D array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BEE52D1E-608C-4243-B5AA-6C30C1D4EF6D}"/>
              </a:ext>
            </a:extLst>
          </p:cNvPr>
          <p:cNvGrpSpPr/>
          <p:nvPr/>
        </p:nvGrpSpPr>
        <p:grpSpPr>
          <a:xfrm>
            <a:off x="1071993" y="3993573"/>
            <a:ext cx="9018671" cy="3344607"/>
            <a:chOff x="-1192214" y="0"/>
            <a:chExt cx="9018670" cy="3344606"/>
          </a:xfrm>
        </p:grpSpPr>
        <p:sp>
          <p:nvSpPr>
            <p:cNvPr id="6" name="Vector addition">
              <a:extLst>
                <a:ext uri="{FF2B5EF4-FFF2-40B4-BE49-F238E27FC236}">
                  <a16:creationId xmlns:a16="http://schemas.microsoft.com/office/drawing/2014/main" id="{083A3F7A-841F-442D-A943-E94E20733981}"/>
                </a:ext>
              </a:extLst>
            </p:cNvPr>
            <p:cNvSpPr txBox="1"/>
            <p:nvPr/>
          </p:nvSpPr>
          <p:spPr>
            <a:xfrm>
              <a:off x="-1192214" y="0"/>
              <a:ext cx="4025901" cy="1028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>
              <a:lvl1pPr defTabSz="647700">
                <a:lnSpc>
                  <a:spcPts val="5600"/>
                </a:lnSpc>
                <a:spcBef>
                  <a:spcPts val="1800"/>
                </a:spcBef>
                <a:tabLst>
                  <a:tab pos="1168400" algn="l"/>
                </a:tabLst>
                <a:defRPr sz="3300" b="1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dirty="0"/>
                <a:t>Vector addition</a:t>
              </a:r>
            </a:p>
          </p:txBody>
        </p:sp>
        <p:sp>
          <p:nvSpPr>
            <p:cNvPr id="7" name="double[] c = new double[N];…">
              <a:extLst>
                <a:ext uri="{FF2B5EF4-FFF2-40B4-BE49-F238E27FC236}">
                  <a16:creationId xmlns:a16="http://schemas.microsoft.com/office/drawing/2014/main" id="{8EEED34A-BFD4-4126-9255-3D905DD015A0}"/>
                </a:ext>
              </a:extLst>
            </p:cNvPr>
            <p:cNvSpPr txBox="1"/>
            <p:nvPr/>
          </p:nvSpPr>
          <p:spPr>
            <a:xfrm>
              <a:off x="-1000044" y="1089085"/>
              <a:ext cx="8826500" cy="2255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spAutoFit/>
            </a:bodyPr>
            <a:lstStyle/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double[] c = new double[N];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for (int i = 0; i &lt; N; i++)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   c[i] = a[i] + b[i];</a:t>
              </a:r>
            </a:p>
          </p:txBody>
        </p:sp>
      </p:grpSp>
      <p:grpSp>
        <p:nvGrpSpPr>
          <p:cNvPr id="8" name="Group">
            <a:extLst>
              <a:ext uri="{FF2B5EF4-FFF2-40B4-BE49-F238E27FC236}">
                <a16:creationId xmlns:a16="http://schemas.microsoft.com/office/drawing/2014/main" id="{3F83CB1C-CCD7-4AC6-A7CC-8FAA216D0268}"/>
              </a:ext>
            </a:extLst>
          </p:cNvPr>
          <p:cNvGrpSpPr/>
          <p:nvPr/>
        </p:nvGrpSpPr>
        <p:grpSpPr>
          <a:xfrm>
            <a:off x="13435445" y="3993573"/>
            <a:ext cx="8826500" cy="3878580"/>
            <a:chOff x="0" y="0"/>
            <a:chExt cx="8826500" cy="3878579"/>
          </a:xfrm>
        </p:grpSpPr>
        <p:sp>
          <p:nvSpPr>
            <p:cNvPr id="9" name="Matrix addition">
              <a:extLst>
                <a:ext uri="{FF2B5EF4-FFF2-40B4-BE49-F238E27FC236}">
                  <a16:creationId xmlns:a16="http://schemas.microsoft.com/office/drawing/2014/main" id="{6E60CA73-5C06-4EE1-B669-CE07323BC202}"/>
                </a:ext>
              </a:extLst>
            </p:cNvPr>
            <p:cNvSpPr txBox="1"/>
            <p:nvPr/>
          </p:nvSpPr>
          <p:spPr>
            <a:xfrm>
              <a:off x="38100" y="0"/>
              <a:ext cx="4165600" cy="1028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>
              <a:lvl1pPr defTabSz="647700">
                <a:lnSpc>
                  <a:spcPts val="5600"/>
                </a:lnSpc>
                <a:spcBef>
                  <a:spcPts val="1800"/>
                </a:spcBef>
                <a:tabLst>
                  <a:tab pos="1168400" algn="l"/>
                </a:tabLst>
                <a:defRPr sz="3300" b="1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Matrix addition</a:t>
              </a:r>
            </a:p>
          </p:txBody>
        </p:sp>
        <p:sp>
          <p:nvSpPr>
            <p:cNvPr id="10" name="double[][] c = new double[N][N];…">
              <a:extLst>
                <a:ext uri="{FF2B5EF4-FFF2-40B4-BE49-F238E27FC236}">
                  <a16:creationId xmlns:a16="http://schemas.microsoft.com/office/drawing/2014/main" id="{DF414420-5328-42F5-BF34-06CFEA95D2C6}"/>
                </a:ext>
              </a:extLst>
            </p:cNvPr>
            <p:cNvSpPr txBox="1"/>
            <p:nvPr/>
          </p:nvSpPr>
          <p:spPr>
            <a:xfrm>
              <a:off x="0" y="1028700"/>
              <a:ext cx="8826500" cy="28498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spAutoFit/>
            </a:bodyPr>
            <a:lstStyle/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double[][] c = new double[N][N];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for (int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 = 0;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 &lt; N;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++)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for (int j = 0; j &lt; N; 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j++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)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 dirty="0">
                  <a:uFill>
                    <a:solidFill>
                      <a:srgbClr val="000000"/>
                    </a:solidFill>
                  </a:uFill>
                </a:rPr>
                <a:t>      c[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][j] = a[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][j] + b[</a:t>
              </a:r>
              <a:r>
                <a:rPr dirty="0" err="1">
                  <a:uFill>
                    <a:solidFill>
                      <a:srgbClr val="000000"/>
                    </a:solidFill>
                  </a:uFill>
                </a:rPr>
                <a:t>i</a:t>
              </a:r>
              <a:r>
                <a:rPr dirty="0">
                  <a:uFill>
                    <a:solidFill>
                      <a:srgbClr val="000000"/>
                    </a:solidFill>
                  </a:uFill>
                </a:rPr>
                <a:t>][j];</a:t>
              </a:r>
            </a:p>
          </p:txBody>
        </p:sp>
      </p:grpSp>
      <p:grpSp>
        <p:nvGrpSpPr>
          <p:cNvPr id="11" name="Group">
            <a:extLst>
              <a:ext uri="{FF2B5EF4-FFF2-40B4-BE49-F238E27FC236}">
                <a16:creationId xmlns:a16="http://schemas.microsoft.com/office/drawing/2014/main" id="{DF6A677C-383E-47C0-B8EA-63DAB8AE5037}"/>
              </a:ext>
            </a:extLst>
          </p:cNvPr>
          <p:cNvGrpSpPr/>
          <p:nvPr/>
        </p:nvGrpSpPr>
        <p:grpSpPr>
          <a:xfrm>
            <a:off x="13550538" y="8654473"/>
            <a:ext cx="9841705" cy="1854198"/>
            <a:chOff x="0" y="0"/>
            <a:chExt cx="9841704" cy="1854198"/>
          </a:xfrm>
        </p:grpSpPr>
        <p:graphicFrame>
          <p:nvGraphicFramePr>
            <p:cNvPr id="12" name="Table">
              <a:extLst>
                <a:ext uri="{FF2B5EF4-FFF2-40B4-BE49-F238E27FC236}">
                  <a16:creationId xmlns:a16="http://schemas.microsoft.com/office/drawing/2014/main" id="{5D8A463B-FD1E-4434-BA84-A11CE1506688}"/>
                </a:ext>
              </a:extLst>
            </p:cNvPr>
            <p:cNvGraphicFramePr/>
            <p:nvPr/>
          </p:nvGraphicFramePr>
          <p:xfrm>
            <a:off x="0" y="0"/>
            <a:ext cx="2730498" cy="1854198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.70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.20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.60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.50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3" name="Table">
              <a:extLst>
                <a:ext uri="{FF2B5EF4-FFF2-40B4-BE49-F238E27FC236}">
                  <a16:creationId xmlns:a16="http://schemas.microsoft.com/office/drawing/2014/main" id="{14AFA02F-7E36-45F8-87CB-A6F86E60CB3A}"/>
                </a:ext>
              </a:extLst>
            </p:cNvPr>
            <p:cNvGraphicFramePr/>
            <p:nvPr/>
          </p:nvGraphicFramePr>
          <p:xfrm>
            <a:off x="3555206" y="0"/>
            <a:ext cx="2730498" cy="1854198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.80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.50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4" name="Table">
              <a:extLst>
                <a:ext uri="{FF2B5EF4-FFF2-40B4-BE49-F238E27FC236}">
                  <a16:creationId xmlns:a16="http://schemas.microsoft.com/office/drawing/2014/main" id="{FFE7FB9F-2C55-444D-A186-650954217B9D}"/>
                </a:ext>
              </a:extLst>
            </p:cNvPr>
            <p:cNvGraphicFramePr/>
            <p:nvPr/>
          </p:nvGraphicFramePr>
          <p:xfrm>
            <a:off x="7111206" y="0"/>
            <a:ext cx="2730498" cy="1854198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1.5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.50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.60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1.0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.20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.60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.80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5" name="+">
              <a:extLst>
                <a:ext uri="{FF2B5EF4-FFF2-40B4-BE49-F238E27FC236}">
                  <a16:creationId xmlns:a16="http://schemas.microsoft.com/office/drawing/2014/main" id="{2C3CC2F2-BC34-46CA-B7B1-DF20FFF22C40}"/>
                </a:ext>
              </a:extLst>
            </p:cNvPr>
            <p:cNvSpPr txBox="1"/>
            <p:nvPr/>
          </p:nvSpPr>
          <p:spPr>
            <a:xfrm>
              <a:off x="2945606" y="647700"/>
              <a:ext cx="403399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16" name="=">
              <a:extLst>
                <a:ext uri="{FF2B5EF4-FFF2-40B4-BE49-F238E27FC236}">
                  <a16:creationId xmlns:a16="http://schemas.microsoft.com/office/drawing/2014/main" id="{F86F109A-BF88-4F86-A17E-604FAE6A9F5B}"/>
                </a:ext>
              </a:extLst>
            </p:cNvPr>
            <p:cNvSpPr txBox="1"/>
            <p:nvPr/>
          </p:nvSpPr>
          <p:spPr>
            <a:xfrm>
              <a:off x="6501606" y="647700"/>
              <a:ext cx="403399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=</a:t>
              </a:r>
            </a:p>
          </p:txBody>
        </p:sp>
      </p:grpSp>
      <p:grpSp>
        <p:nvGrpSpPr>
          <p:cNvPr id="17" name="Group">
            <a:extLst>
              <a:ext uri="{FF2B5EF4-FFF2-40B4-BE49-F238E27FC236}">
                <a16:creationId xmlns:a16="http://schemas.microsoft.com/office/drawing/2014/main" id="{470ABAD1-07D9-42BD-9B91-1BF1638F0C43}"/>
              </a:ext>
            </a:extLst>
          </p:cNvPr>
          <p:cNvGrpSpPr/>
          <p:nvPr/>
        </p:nvGrpSpPr>
        <p:grpSpPr>
          <a:xfrm>
            <a:off x="1624843" y="8208127"/>
            <a:ext cx="9842498" cy="673100"/>
            <a:chOff x="0" y="0"/>
            <a:chExt cx="9842498" cy="673100"/>
          </a:xfrm>
        </p:grpSpPr>
        <p:graphicFrame>
          <p:nvGraphicFramePr>
            <p:cNvPr id="18" name="Table">
              <a:extLst>
                <a:ext uri="{FF2B5EF4-FFF2-40B4-BE49-F238E27FC236}">
                  <a16:creationId xmlns:a16="http://schemas.microsoft.com/office/drawing/2014/main" id="{7F05CC92-DAD0-49DE-91CC-2936A3A8EE6E}"/>
                </a:ext>
              </a:extLst>
            </p:cNvPr>
            <p:cNvGraphicFramePr/>
            <p:nvPr/>
          </p:nvGraphicFramePr>
          <p:xfrm>
            <a:off x="0" y="25400"/>
            <a:ext cx="2730498" cy="5334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334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.60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9" name="+">
              <a:extLst>
                <a:ext uri="{FF2B5EF4-FFF2-40B4-BE49-F238E27FC236}">
                  <a16:creationId xmlns:a16="http://schemas.microsoft.com/office/drawing/2014/main" id="{2DD83ECC-C30E-49CE-9196-724B87AB1E8F}"/>
                </a:ext>
              </a:extLst>
            </p:cNvPr>
            <p:cNvSpPr txBox="1"/>
            <p:nvPr/>
          </p:nvSpPr>
          <p:spPr>
            <a:xfrm>
              <a:off x="2895600" y="0"/>
              <a:ext cx="395369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4200"/>
                </a:lnSpc>
                <a:spcBef>
                  <a:spcPts val="1800"/>
                </a:spcBef>
                <a:tabLst>
                  <a:tab pos="1168400" algn="l"/>
                </a:tabLst>
                <a:defRPr sz="35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20" name="=">
              <a:extLst>
                <a:ext uri="{FF2B5EF4-FFF2-40B4-BE49-F238E27FC236}">
                  <a16:creationId xmlns:a16="http://schemas.microsoft.com/office/drawing/2014/main" id="{5CF4D7FE-1166-4FF6-8631-F24706CE9FFB}"/>
                </a:ext>
              </a:extLst>
            </p:cNvPr>
            <p:cNvSpPr txBox="1"/>
            <p:nvPr/>
          </p:nvSpPr>
          <p:spPr>
            <a:xfrm>
              <a:off x="6502400" y="25400"/>
              <a:ext cx="403399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=</a:t>
              </a:r>
            </a:p>
          </p:txBody>
        </p:sp>
        <p:graphicFrame>
          <p:nvGraphicFramePr>
            <p:cNvPr id="21" name="Table">
              <a:extLst>
                <a:ext uri="{FF2B5EF4-FFF2-40B4-BE49-F238E27FC236}">
                  <a16:creationId xmlns:a16="http://schemas.microsoft.com/office/drawing/2014/main" id="{2B1BB700-8B27-4577-B665-4E0E30E8B0AA}"/>
                </a:ext>
              </a:extLst>
            </p:cNvPr>
            <p:cNvGraphicFramePr/>
            <p:nvPr/>
          </p:nvGraphicFramePr>
          <p:xfrm>
            <a:off x="3556000" y="25400"/>
            <a:ext cx="2730498" cy="5334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334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.50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2" name="Table">
              <a:extLst>
                <a:ext uri="{FF2B5EF4-FFF2-40B4-BE49-F238E27FC236}">
                  <a16:creationId xmlns:a16="http://schemas.microsoft.com/office/drawing/2014/main" id="{0A67C003-85CF-454A-9D42-FCE0B25C109E}"/>
                </a:ext>
              </a:extLst>
            </p:cNvPr>
            <p:cNvGraphicFramePr/>
            <p:nvPr/>
          </p:nvGraphicFramePr>
          <p:xfrm>
            <a:off x="7112000" y="25400"/>
            <a:ext cx="2730498" cy="5334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334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.80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.70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.50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23" name="Mathematical abstraction: vector…">
            <a:extLst>
              <a:ext uri="{FF2B5EF4-FFF2-40B4-BE49-F238E27FC236}">
                <a16:creationId xmlns:a16="http://schemas.microsoft.com/office/drawing/2014/main" id="{8FAB3F73-68D7-4AEF-ADE5-CB74DBA6B0FC}"/>
              </a:ext>
            </a:extLst>
          </p:cNvPr>
          <p:cNvSpPr txBox="1">
            <a:spLocks/>
          </p:cNvSpPr>
          <p:nvPr/>
        </p:nvSpPr>
        <p:spPr>
          <a:xfrm>
            <a:off x="1071993" y="1843463"/>
            <a:ext cx="8890000" cy="186690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/>
            <a:r>
              <a:rPr lang="en-US"/>
              <a:t>Mathematical abstraction: vector</a:t>
            </a:r>
          </a:p>
          <a:p>
            <a:pPr hangingPunct="1"/>
            <a:r>
              <a:rPr lang="en-US"/>
              <a:t>Java implementation: 1D array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214FA9-5505-4F98-9317-87D7C18B94C3}"/>
              </a:ext>
            </a:extLst>
          </p:cNvPr>
          <p:cNvSpPr txBox="1"/>
          <p:nvPr/>
        </p:nvSpPr>
        <p:spPr>
          <a:xfrm>
            <a:off x="21958300" y="40178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5.1j</a:t>
            </a:r>
          </a:p>
        </p:txBody>
      </p:sp>
    </p:spTree>
    <p:extLst>
      <p:ext uri="{BB962C8B-B14F-4D97-AF65-F5344CB8AC3E}">
        <p14:creationId xmlns:p14="http://schemas.microsoft.com/office/powerpoint/2010/main" val="18460640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8" grpId="0" animBg="1" advAuto="0"/>
      <p:bldP spid="11" grpId="0" animBg="1" advAuto="0"/>
      <p:bldP spid="1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/>
              <a:t>Application of arrays: vector and matrix calculations</a:t>
            </a:r>
            <a:endParaRPr dirty="0"/>
          </a:p>
        </p:txBody>
      </p:sp>
      <p:sp>
        <p:nvSpPr>
          <p:cNvPr id="4" name="Mathematical abstraction: matrix…">
            <a:extLst>
              <a:ext uri="{FF2B5EF4-FFF2-40B4-BE49-F238E27FC236}">
                <a16:creationId xmlns:a16="http://schemas.microsoft.com/office/drawing/2014/main" id="{126319EE-534D-45D3-9129-E929C776C81E}"/>
              </a:ext>
            </a:extLst>
          </p:cNvPr>
          <p:cNvSpPr txBox="1"/>
          <p:nvPr/>
        </p:nvSpPr>
        <p:spPr>
          <a:xfrm>
            <a:off x="12954000" y="2019302"/>
            <a:ext cx="8890000" cy="1866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Mathematical abstraction: matrix</a:t>
            </a:r>
          </a:p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Java implementation: 2D array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1DAA1679-E25A-4B9A-9DBF-F3FAB8D963AE}"/>
              </a:ext>
            </a:extLst>
          </p:cNvPr>
          <p:cNvGrpSpPr/>
          <p:nvPr/>
        </p:nvGrpSpPr>
        <p:grpSpPr>
          <a:xfrm>
            <a:off x="12928600" y="10591800"/>
            <a:ext cx="9944098" cy="1854198"/>
            <a:chOff x="0" y="0"/>
            <a:chExt cx="9944098" cy="1854198"/>
          </a:xfrm>
        </p:grpSpPr>
        <p:graphicFrame>
          <p:nvGraphicFramePr>
            <p:cNvPr id="6" name="Table">
              <a:extLst>
                <a:ext uri="{FF2B5EF4-FFF2-40B4-BE49-F238E27FC236}">
                  <a16:creationId xmlns:a16="http://schemas.microsoft.com/office/drawing/2014/main" id="{A9E36EE1-C261-4AE5-B157-1F1D1F444C62}"/>
                </a:ext>
              </a:extLst>
            </p:cNvPr>
            <p:cNvGraphicFramePr/>
            <p:nvPr/>
          </p:nvGraphicFramePr>
          <p:xfrm>
            <a:off x="102393" y="0"/>
            <a:ext cx="2730498" cy="1854198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.70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.20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.60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.50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7" name="Table">
              <a:extLst>
                <a:ext uri="{FF2B5EF4-FFF2-40B4-BE49-F238E27FC236}">
                  <a16:creationId xmlns:a16="http://schemas.microsoft.com/office/drawing/2014/main" id="{190F076D-F0D3-4E73-9E35-1E4997354207}"/>
                </a:ext>
              </a:extLst>
            </p:cNvPr>
            <p:cNvGraphicFramePr/>
            <p:nvPr/>
          </p:nvGraphicFramePr>
          <p:xfrm>
            <a:off x="3657600" y="0"/>
            <a:ext cx="2730498" cy="1854198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.80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.50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8" name="Table">
              <a:extLst>
                <a:ext uri="{FF2B5EF4-FFF2-40B4-BE49-F238E27FC236}">
                  <a16:creationId xmlns:a16="http://schemas.microsoft.com/office/drawing/2014/main" id="{C7C9AFE7-5878-4C41-8883-6642ABD28580}"/>
                </a:ext>
              </a:extLst>
            </p:cNvPr>
            <p:cNvGraphicFramePr/>
            <p:nvPr/>
          </p:nvGraphicFramePr>
          <p:xfrm>
            <a:off x="7213600" y="0"/>
            <a:ext cx="2730498" cy="1854198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.59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.32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.41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.36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.25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18066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.45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.31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.42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9" name="*">
              <a:extLst>
                <a:ext uri="{FF2B5EF4-FFF2-40B4-BE49-F238E27FC236}">
                  <a16:creationId xmlns:a16="http://schemas.microsoft.com/office/drawing/2014/main" id="{365C000A-F75B-4ED8-AEFE-DBE34478FDD4}"/>
                </a:ext>
              </a:extLst>
            </p:cNvPr>
            <p:cNvSpPr txBox="1"/>
            <p:nvPr/>
          </p:nvSpPr>
          <p:spPr>
            <a:xfrm>
              <a:off x="3048000" y="711200"/>
              <a:ext cx="371364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5000"/>
                </a:lnSpc>
                <a:spcBef>
                  <a:spcPts val="1800"/>
                </a:spcBef>
                <a:tabLst>
                  <a:tab pos="1168400" algn="l"/>
                </a:tabLst>
                <a:defRPr sz="42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*</a:t>
              </a:r>
            </a:p>
          </p:txBody>
        </p:sp>
        <p:sp>
          <p:nvSpPr>
            <p:cNvPr id="10" name="=">
              <a:extLst>
                <a:ext uri="{FF2B5EF4-FFF2-40B4-BE49-F238E27FC236}">
                  <a16:creationId xmlns:a16="http://schemas.microsoft.com/office/drawing/2014/main" id="{DC4CF17C-DC0C-4B77-B1C9-3A30C5712778}"/>
                </a:ext>
              </a:extLst>
            </p:cNvPr>
            <p:cNvSpPr txBox="1"/>
            <p:nvPr/>
          </p:nvSpPr>
          <p:spPr>
            <a:xfrm>
              <a:off x="6604000" y="647700"/>
              <a:ext cx="403399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=</a:t>
              </a: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E31DE4F-7184-4688-BFB6-ED3CB429CACD}"/>
                </a:ext>
              </a:extLst>
            </p:cNvPr>
            <p:cNvSpPr/>
            <p:nvPr/>
          </p:nvSpPr>
          <p:spPr>
            <a:xfrm>
              <a:off x="0" y="660400"/>
              <a:ext cx="2921000" cy="533400"/>
            </a:xfrm>
            <a:prstGeom prst="rect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8E070E4C-91C7-4697-BA01-F13BC3423AC0}"/>
                </a:ext>
              </a:extLst>
            </p:cNvPr>
            <p:cNvSpPr/>
            <p:nvPr/>
          </p:nvSpPr>
          <p:spPr>
            <a:xfrm>
              <a:off x="5486400" y="12700"/>
              <a:ext cx="901700" cy="1828800"/>
            </a:xfrm>
            <a:prstGeom prst="rect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6D744387-908F-4DFB-B9A6-AB0A5B653455}"/>
                </a:ext>
              </a:extLst>
            </p:cNvPr>
            <p:cNvSpPr/>
            <p:nvPr/>
          </p:nvSpPr>
          <p:spPr>
            <a:xfrm>
              <a:off x="9080500" y="635000"/>
              <a:ext cx="812800" cy="571500"/>
            </a:xfrm>
            <a:prstGeom prst="rect">
              <a:avLst/>
            </a:prstGeom>
            <a:noFill/>
            <a:ln w="381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4" name="Group">
            <a:extLst>
              <a:ext uri="{FF2B5EF4-FFF2-40B4-BE49-F238E27FC236}">
                <a16:creationId xmlns:a16="http://schemas.microsoft.com/office/drawing/2014/main" id="{03350D98-1B4A-434D-8E66-EAF0B77FAEDA}"/>
              </a:ext>
            </a:extLst>
          </p:cNvPr>
          <p:cNvGrpSpPr/>
          <p:nvPr/>
        </p:nvGrpSpPr>
        <p:grpSpPr>
          <a:xfrm>
            <a:off x="2247900" y="8204200"/>
            <a:ext cx="8007350" cy="749300"/>
            <a:chOff x="0" y="0"/>
            <a:chExt cx="8007350" cy="749300"/>
          </a:xfrm>
        </p:grpSpPr>
        <p:graphicFrame>
          <p:nvGraphicFramePr>
            <p:cNvPr id="15" name="Table">
              <a:extLst>
                <a:ext uri="{FF2B5EF4-FFF2-40B4-BE49-F238E27FC236}">
                  <a16:creationId xmlns:a16="http://schemas.microsoft.com/office/drawing/2014/main" id="{F239564D-E54E-4663-9186-03F20FFB6F0F}"/>
                </a:ext>
              </a:extLst>
            </p:cNvPr>
            <p:cNvGraphicFramePr/>
            <p:nvPr/>
          </p:nvGraphicFramePr>
          <p:xfrm>
            <a:off x="0" y="101600"/>
            <a:ext cx="2730498" cy="5334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334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.30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.60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6" name="Table">
              <a:extLst>
                <a:ext uri="{FF2B5EF4-FFF2-40B4-BE49-F238E27FC236}">
                  <a16:creationId xmlns:a16="http://schemas.microsoft.com/office/drawing/2014/main" id="{96E5A4D1-453E-4EE1-BE7E-EE142B7F1909}"/>
                </a:ext>
              </a:extLst>
            </p:cNvPr>
            <p:cNvGraphicFramePr/>
            <p:nvPr/>
          </p:nvGraphicFramePr>
          <p:xfrm>
            <a:off x="7169150" y="25400"/>
            <a:ext cx="838200" cy="6477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8382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6477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.25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7" name="∙">
              <a:extLst>
                <a:ext uri="{FF2B5EF4-FFF2-40B4-BE49-F238E27FC236}">
                  <a16:creationId xmlns:a16="http://schemas.microsoft.com/office/drawing/2014/main" id="{2081E487-6DBF-45A3-850F-0B45E1938911}"/>
                </a:ext>
              </a:extLst>
            </p:cNvPr>
            <p:cNvSpPr txBox="1"/>
            <p:nvPr/>
          </p:nvSpPr>
          <p:spPr>
            <a:xfrm>
              <a:off x="2946400" y="0"/>
              <a:ext cx="451582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5000"/>
                </a:lnSpc>
                <a:spcBef>
                  <a:spcPts val="1800"/>
                </a:spcBef>
                <a:tabLst>
                  <a:tab pos="1168400" algn="l"/>
                </a:tabLst>
                <a:defRPr sz="42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∙</a:t>
              </a:r>
            </a:p>
          </p:txBody>
        </p:sp>
        <p:sp>
          <p:nvSpPr>
            <p:cNvPr id="18" name="=">
              <a:extLst>
                <a:ext uri="{FF2B5EF4-FFF2-40B4-BE49-F238E27FC236}">
                  <a16:creationId xmlns:a16="http://schemas.microsoft.com/office/drawing/2014/main" id="{F61BDAB7-2C56-4987-A581-2AEF72E4D989}"/>
                </a:ext>
              </a:extLst>
            </p:cNvPr>
            <p:cNvSpPr txBox="1"/>
            <p:nvPr/>
          </p:nvSpPr>
          <p:spPr>
            <a:xfrm>
              <a:off x="6502400" y="101600"/>
              <a:ext cx="403399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=</a:t>
              </a:r>
            </a:p>
          </p:txBody>
        </p:sp>
        <p:graphicFrame>
          <p:nvGraphicFramePr>
            <p:cNvPr id="19" name="Table">
              <a:extLst>
                <a:ext uri="{FF2B5EF4-FFF2-40B4-BE49-F238E27FC236}">
                  <a16:creationId xmlns:a16="http://schemas.microsoft.com/office/drawing/2014/main" id="{393439D5-530D-43C5-968D-AB43E2412BA6}"/>
                </a:ext>
              </a:extLst>
            </p:cNvPr>
            <p:cNvGraphicFramePr/>
            <p:nvPr/>
          </p:nvGraphicFramePr>
          <p:xfrm>
            <a:off x="3556000" y="101600"/>
            <a:ext cx="2730498" cy="533400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9101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334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.50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.10</a:t>
                        </a:r>
                      </a:p>
                    </a:txBody>
                    <a:tcPr marL="38100" marR="38100" marT="38100" marB="38100" anchor="ctr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sym typeface="Lucida Sans"/>
                          </a:rPr>
                          <a:t>.40</a:t>
                        </a:r>
                      </a:p>
                    </a:txBody>
                    <a:tcPr marL="38100" marR="38100" marT="38100" marB="381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pSp>
        <p:nvGrpSpPr>
          <p:cNvPr id="20" name="Group">
            <a:extLst>
              <a:ext uri="{FF2B5EF4-FFF2-40B4-BE49-F238E27FC236}">
                <a16:creationId xmlns:a16="http://schemas.microsoft.com/office/drawing/2014/main" id="{FBA3C050-9EA9-4299-A12C-BEEE13C5AC11}"/>
              </a:ext>
            </a:extLst>
          </p:cNvPr>
          <p:cNvGrpSpPr/>
          <p:nvPr/>
        </p:nvGrpSpPr>
        <p:grpSpPr>
          <a:xfrm>
            <a:off x="1557764" y="4232751"/>
            <a:ext cx="8826501" cy="3269933"/>
            <a:chOff x="0" y="0"/>
            <a:chExt cx="8826500" cy="3269932"/>
          </a:xfrm>
        </p:grpSpPr>
        <p:sp>
          <p:nvSpPr>
            <p:cNvPr id="21" name="Vector dot product">
              <a:extLst>
                <a:ext uri="{FF2B5EF4-FFF2-40B4-BE49-F238E27FC236}">
                  <a16:creationId xmlns:a16="http://schemas.microsoft.com/office/drawing/2014/main" id="{D0601488-4B91-423B-AD39-7EE8B2C74B7A}"/>
                </a:ext>
              </a:extLst>
            </p:cNvPr>
            <p:cNvSpPr txBox="1"/>
            <p:nvPr/>
          </p:nvSpPr>
          <p:spPr>
            <a:xfrm>
              <a:off x="33337" y="0"/>
              <a:ext cx="5041901" cy="1028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>
              <a:lvl1pPr defTabSz="647700">
                <a:lnSpc>
                  <a:spcPts val="5500"/>
                </a:lnSpc>
                <a:spcBef>
                  <a:spcPts val="1800"/>
                </a:spcBef>
                <a:tabLst>
                  <a:tab pos="1168400" algn="l"/>
                </a:tabLst>
                <a:defRPr sz="3200" b="1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Vector dot product</a:t>
              </a:r>
            </a:p>
          </p:txBody>
        </p:sp>
        <p:sp>
          <p:nvSpPr>
            <p:cNvPr id="22" name="double sum = 0.0;…">
              <a:extLst>
                <a:ext uri="{FF2B5EF4-FFF2-40B4-BE49-F238E27FC236}">
                  <a16:creationId xmlns:a16="http://schemas.microsoft.com/office/drawing/2014/main" id="{964BF45C-790B-42CF-88AB-1E87D48B23EB}"/>
                </a:ext>
              </a:extLst>
            </p:cNvPr>
            <p:cNvSpPr txBox="1"/>
            <p:nvPr/>
          </p:nvSpPr>
          <p:spPr>
            <a:xfrm>
              <a:off x="0" y="1014412"/>
              <a:ext cx="8826500" cy="22555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spAutoFit/>
            </a:bodyPr>
            <a:lstStyle/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double sum = 0.0;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for (int i = 0; i &lt; N; i++)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   sum += a[i]*b[i];</a:t>
              </a:r>
            </a:p>
          </p:txBody>
        </p:sp>
      </p:grpSp>
      <p:grpSp>
        <p:nvGrpSpPr>
          <p:cNvPr id="23" name="Group">
            <a:extLst>
              <a:ext uri="{FF2B5EF4-FFF2-40B4-BE49-F238E27FC236}">
                <a16:creationId xmlns:a16="http://schemas.microsoft.com/office/drawing/2014/main" id="{823D3EF7-DBC1-4065-9F45-A21FCD10559F}"/>
              </a:ext>
            </a:extLst>
          </p:cNvPr>
          <p:cNvGrpSpPr/>
          <p:nvPr/>
        </p:nvGrpSpPr>
        <p:grpSpPr>
          <a:xfrm>
            <a:off x="12915900" y="4546600"/>
            <a:ext cx="9512300" cy="4460240"/>
            <a:chOff x="0" y="0"/>
            <a:chExt cx="9512300" cy="4460239"/>
          </a:xfrm>
        </p:grpSpPr>
        <p:sp>
          <p:nvSpPr>
            <p:cNvPr id="24" name="Matrix multiplication">
              <a:extLst>
                <a:ext uri="{FF2B5EF4-FFF2-40B4-BE49-F238E27FC236}">
                  <a16:creationId xmlns:a16="http://schemas.microsoft.com/office/drawing/2014/main" id="{D6AB6CB7-34F2-4B6E-943B-27B7C28D5300}"/>
                </a:ext>
              </a:extLst>
            </p:cNvPr>
            <p:cNvSpPr txBox="1"/>
            <p:nvPr/>
          </p:nvSpPr>
          <p:spPr>
            <a:xfrm>
              <a:off x="38100" y="0"/>
              <a:ext cx="5524500" cy="1028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>
              <a:lvl1pPr defTabSz="647700">
                <a:lnSpc>
                  <a:spcPts val="5500"/>
                </a:lnSpc>
                <a:spcBef>
                  <a:spcPts val="1800"/>
                </a:spcBef>
                <a:tabLst>
                  <a:tab pos="1168400" algn="l"/>
                </a:tabLst>
                <a:defRPr sz="3200" b="1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Matrix multiplication</a:t>
              </a:r>
            </a:p>
          </p:txBody>
        </p:sp>
        <p:sp>
          <p:nvSpPr>
            <p:cNvPr id="25" name="double[][] c = new double[N][N];…">
              <a:extLst>
                <a:ext uri="{FF2B5EF4-FFF2-40B4-BE49-F238E27FC236}">
                  <a16:creationId xmlns:a16="http://schemas.microsoft.com/office/drawing/2014/main" id="{E4103D42-4789-49DA-B048-1DFFE3A21723}"/>
                </a:ext>
              </a:extLst>
            </p:cNvPr>
            <p:cNvSpPr txBox="1"/>
            <p:nvPr/>
          </p:nvSpPr>
          <p:spPr>
            <a:xfrm>
              <a:off x="0" y="1016000"/>
              <a:ext cx="9512300" cy="344424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spAutoFit/>
            </a:bodyPr>
            <a:lstStyle/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double[][] c = new double[N][N];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for (int i = 0; i &lt; N; i++)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   for (int j = 0; j &lt; N; j++)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      for (int k = 0; k &lt; N; k++)</a:t>
              </a:r>
            </a:p>
            <a:p>
              <a:pPr marL="6350" marR="6350" defTabSz="647700">
                <a:lnSpc>
                  <a:spcPct val="130000"/>
                </a:lnSpc>
                <a:buClr>
                  <a:srgbClr val="000000"/>
                </a:buClr>
                <a:buFont typeface="Courier New"/>
                <a:tabLst>
                  <a:tab pos="1155700" algn="l"/>
                </a:tabLst>
                <a:defRPr sz="3000"/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         c[i][j] += a[i][k] * b[k][j];</a:t>
              </a:r>
            </a:p>
          </p:txBody>
        </p:sp>
      </p:grpSp>
      <p:graphicFrame>
        <p:nvGraphicFramePr>
          <p:cNvPr id="26" name="Table">
            <a:extLst>
              <a:ext uri="{FF2B5EF4-FFF2-40B4-BE49-F238E27FC236}">
                <a16:creationId xmlns:a16="http://schemas.microsoft.com/office/drawing/2014/main" id="{651D2C43-E195-4084-BB0B-B9E0AD4A3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00917"/>
              </p:ext>
            </p:extLst>
          </p:nvPr>
        </p:nvGraphicFramePr>
        <p:xfrm>
          <a:off x="2337593" y="9359900"/>
          <a:ext cx="7266845" cy="3073400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894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3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8350"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x[i]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y[i]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x[i]*y[i]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i="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sum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0.3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0.15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0.15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0.06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0.21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0.04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400"/>
                        </a:lnSpc>
                        <a:defRPr sz="1800"/>
                      </a:pPr>
                      <a:r>
                        <a:rPr sz="2400">
                          <a:sym typeface="Lucida Sans"/>
                        </a:rPr>
                        <a:t>0.25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Mathematical abstraction: vector…">
            <a:extLst>
              <a:ext uri="{FF2B5EF4-FFF2-40B4-BE49-F238E27FC236}">
                <a16:creationId xmlns:a16="http://schemas.microsoft.com/office/drawing/2014/main" id="{1F1CFBD4-1281-4C70-B0B4-D4DA4B2CFD3A}"/>
              </a:ext>
            </a:extLst>
          </p:cNvPr>
          <p:cNvSpPr txBox="1">
            <a:spLocks/>
          </p:cNvSpPr>
          <p:nvPr/>
        </p:nvSpPr>
        <p:spPr>
          <a:xfrm>
            <a:off x="1358900" y="2069784"/>
            <a:ext cx="8890000" cy="186690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/>
            <a:r>
              <a:rPr lang="en-US" sz="4000" dirty="0"/>
              <a:t>Mathematical abstraction: vector</a:t>
            </a:r>
          </a:p>
          <a:p>
            <a:pPr hangingPunct="1"/>
            <a:r>
              <a:rPr lang="en-US" sz="4000" dirty="0"/>
              <a:t>Java implementation: 1D array</a:t>
            </a:r>
          </a:p>
        </p:txBody>
      </p:sp>
      <p:sp>
        <p:nvSpPr>
          <p:cNvPr id="28" name="end-of-loop trace">
            <a:extLst>
              <a:ext uri="{FF2B5EF4-FFF2-40B4-BE49-F238E27FC236}">
                <a16:creationId xmlns:a16="http://schemas.microsoft.com/office/drawing/2014/main" id="{65119CAE-38D8-4AD4-8BA8-B56E1D0CE5DC}"/>
              </a:ext>
            </a:extLst>
          </p:cNvPr>
          <p:cNvSpPr txBox="1"/>
          <p:nvPr/>
        </p:nvSpPr>
        <p:spPr>
          <a:xfrm>
            <a:off x="3965320" y="12446000"/>
            <a:ext cx="40386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>
            <a:spAutoFit/>
          </a:bodyPr>
          <a:lstStyle>
            <a:lvl1pPr marL="81280" marR="81280" algn="ctr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dirty="0"/>
              <a:t>end-of-loop trace</a:t>
            </a:r>
          </a:p>
        </p:txBody>
      </p:sp>
    </p:spTree>
    <p:extLst>
      <p:ext uri="{BB962C8B-B14F-4D97-AF65-F5344CB8AC3E}">
        <p14:creationId xmlns:p14="http://schemas.microsoft.com/office/powerpoint/2010/main" val="15539241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14" grpId="0" animBg="1" advAuto="0"/>
      <p:bldP spid="20" grpId="0" animBg="1" advAuto="0"/>
      <p:bldP spid="23" grpId="0" animBg="1" advAuto="0"/>
      <p:bldP spid="26" grpId="0" animBg="1" advAuto="0"/>
      <p:bldP spid="28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op quiz 4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4 on arrays</a:t>
            </a:r>
          </a:p>
        </p:txBody>
      </p:sp>
      <p:sp>
        <p:nvSpPr>
          <p:cNvPr id="703" name="Q. How many multiplications to multiply two N-by-N matrices?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How many multiplications to multiply two </a:t>
            </a:r>
            <a:r>
              <a:rPr i="1"/>
              <a:t>N</a:t>
            </a:r>
            <a:r>
              <a:t>-by-</a:t>
            </a:r>
            <a:r>
              <a:rPr i="1"/>
              <a:t>N</a:t>
            </a:r>
            <a:r>
              <a:t> matrices?</a:t>
            </a:r>
          </a:p>
        </p:txBody>
      </p:sp>
      <p:sp>
        <p:nvSpPr>
          <p:cNvPr id="7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705" name="1. N…"/>
          <p:cNvSpPr txBox="1"/>
          <p:nvPr/>
        </p:nvSpPr>
        <p:spPr>
          <a:xfrm>
            <a:off x="1511300" y="8021768"/>
            <a:ext cx="2171700" cy="443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6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1. </a:t>
            </a:r>
            <a:r>
              <a:rPr i="1"/>
              <a:t>N</a:t>
            </a:r>
          </a:p>
          <a:p>
            <a:pPr defTabSz="647700">
              <a:lnSpc>
                <a:spcPts val="6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2. </a:t>
            </a:r>
            <a:r>
              <a:rPr i="1" spc="360"/>
              <a:t>N</a:t>
            </a:r>
            <a:r>
              <a:rPr baseline="31999"/>
              <a:t>2</a:t>
            </a:r>
          </a:p>
          <a:p>
            <a:pPr defTabSz="647700">
              <a:lnSpc>
                <a:spcPts val="6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3. </a:t>
            </a:r>
            <a:r>
              <a:rPr i="1" spc="360"/>
              <a:t>N</a:t>
            </a:r>
            <a:r>
              <a:rPr baseline="31999"/>
              <a:t>3</a:t>
            </a:r>
          </a:p>
          <a:p>
            <a:pPr defTabSz="647700">
              <a:lnSpc>
                <a:spcPts val="6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t>4. </a:t>
            </a:r>
            <a:r>
              <a:rPr i="1" spc="360"/>
              <a:t>N</a:t>
            </a:r>
            <a:r>
              <a:rPr baseline="31999"/>
              <a:t>4</a:t>
            </a:r>
          </a:p>
        </p:txBody>
      </p:sp>
      <p:sp>
        <p:nvSpPr>
          <p:cNvPr id="706" name="double[][] c = new double[N][N];…"/>
          <p:cNvSpPr txBox="1"/>
          <p:nvPr/>
        </p:nvSpPr>
        <p:spPr>
          <a:xfrm>
            <a:off x="1511300" y="3103878"/>
            <a:ext cx="10680700" cy="4176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 sz="2800" dirty="0">
                <a:uFill>
                  <a:solidFill>
                    <a:srgbClr val="000000"/>
                  </a:solidFill>
                </a:uFill>
              </a:rPr>
              <a:t>double[][] c = new double[N][N];</a:t>
            </a:r>
          </a:p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 sz="2800" dirty="0">
                <a:uFill>
                  <a:solidFill>
                    <a:srgbClr val="000000"/>
                  </a:solidFill>
                </a:uFill>
              </a:rPr>
              <a:t>for (int </a:t>
            </a:r>
            <a:r>
              <a:rPr sz="28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800" dirty="0">
                <a:uFill>
                  <a:solidFill>
                    <a:srgbClr val="000000"/>
                  </a:solidFill>
                </a:uFill>
              </a:rPr>
              <a:t> = 0; </a:t>
            </a:r>
            <a:r>
              <a:rPr sz="28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800" dirty="0">
                <a:uFill>
                  <a:solidFill>
                    <a:srgbClr val="000000"/>
                  </a:solidFill>
                </a:uFill>
              </a:rPr>
              <a:t> &lt; N; </a:t>
            </a:r>
            <a:r>
              <a:rPr sz="28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800" dirty="0">
                <a:uFill>
                  <a:solidFill>
                    <a:srgbClr val="000000"/>
                  </a:solidFill>
                </a:uFill>
              </a:rPr>
              <a:t>++)</a:t>
            </a:r>
          </a:p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 sz="2800" dirty="0">
                <a:uFill>
                  <a:solidFill>
                    <a:srgbClr val="000000"/>
                  </a:solidFill>
                </a:uFill>
              </a:rPr>
              <a:t>   for (int j = 0; j &lt; N; </a:t>
            </a:r>
            <a:r>
              <a:rPr sz="2800" dirty="0" err="1">
                <a:uFill>
                  <a:solidFill>
                    <a:srgbClr val="000000"/>
                  </a:solidFill>
                </a:uFill>
              </a:rPr>
              <a:t>j++</a:t>
            </a:r>
            <a:r>
              <a:rPr sz="2800" dirty="0">
                <a:uFill>
                  <a:solidFill>
                    <a:srgbClr val="000000"/>
                  </a:solidFill>
                </a:uFill>
              </a:rPr>
              <a:t>)</a:t>
            </a:r>
          </a:p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 sz="2800" dirty="0">
                <a:uFill>
                  <a:solidFill>
                    <a:srgbClr val="000000"/>
                  </a:solidFill>
                </a:uFill>
              </a:rPr>
              <a:t>      for (int k = 0; k &lt; N; k++)</a:t>
            </a:r>
          </a:p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 sz="2800" dirty="0">
                <a:uFill>
                  <a:solidFill>
                    <a:srgbClr val="000000"/>
                  </a:solidFill>
                </a:uFill>
              </a:rPr>
              <a:t>         c[</a:t>
            </a:r>
            <a:r>
              <a:rPr sz="28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800" dirty="0">
                <a:uFill>
                  <a:solidFill>
                    <a:srgbClr val="000000"/>
                  </a:solidFill>
                </a:uFill>
              </a:rPr>
              <a:t>][j] += a[</a:t>
            </a:r>
            <a:r>
              <a:rPr sz="2800" dirty="0" err="1">
                <a:uFill>
                  <a:solidFill>
                    <a:srgbClr val="000000"/>
                  </a:solidFill>
                </a:uFill>
              </a:rPr>
              <a:t>i</a:t>
            </a:r>
            <a:r>
              <a:rPr sz="2800" dirty="0">
                <a:uFill>
                  <a:solidFill>
                    <a:srgbClr val="000000"/>
                  </a:solidFill>
                </a:uFill>
              </a:rPr>
              <a:t>][k] * b[k][j];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9A8BF-5B1C-41D9-A99D-6E66492E72FA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5.1j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Declare, create and initialize</a:t>
            </a:r>
            <a:endParaRPr dirty="0"/>
          </a:p>
        </p:txBody>
      </p:sp>
      <p:sp>
        <p:nvSpPr>
          <p:cNvPr id="185" name="double a0 = 0.0;…"/>
          <p:cNvSpPr/>
          <p:nvPr/>
        </p:nvSpPr>
        <p:spPr>
          <a:xfrm>
            <a:off x="1621366" y="2727325"/>
            <a:ext cx="5067301" cy="824242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a0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a1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a2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a3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a4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a5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a6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a7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a8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a9 = 0.0;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...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a4 = 3.0;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...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a8 = 8.0;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...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>
                <a:uFill>
                  <a:solidFill>
                    <a:srgbClr val="007DD7"/>
                  </a:solidFill>
                </a:uFill>
              </a:rPr>
              <a:t>double x = a4 + a8;</a:t>
            </a:r>
          </a:p>
        </p:txBody>
      </p:sp>
      <p:sp>
        <p:nvSpPr>
          <p:cNvPr id="186" name="10 values, without arrays"/>
          <p:cNvSpPr txBox="1"/>
          <p:nvPr/>
        </p:nvSpPr>
        <p:spPr>
          <a:xfrm>
            <a:off x="1550382" y="2045891"/>
            <a:ext cx="46716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81280" marR="81280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10 values, without arrays</a:t>
            </a:r>
          </a:p>
        </p:txBody>
      </p:sp>
      <p:sp>
        <p:nvSpPr>
          <p:cNvPr id="187" name="tedious and error-prone code"/>
          <p:cNvSpPr txBox="1"/>
          <p:nvPr/>
        </p:nvSpPr>
        <p:spPr>
          <a:xfrm>
            <a:off x="1541587" y="11977291"/>
            <a:ext cx="52725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>
            <a:spAutoFit/>
          </a:bodyPr>
          <a:lstStyle>
            <a:lvl1pPr marL="81280" marR="81280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tedious and error-prone code</a:t>
            </a:r>
          </a:p>
        </p:txBody>
      </p:sp>
      <p:sp>
        <p:nvSpPr>
          <p:cNvPr id="188" name="Line"/>
          <p:cNvSpPr/>
          <p:nvPr/>
        </p:nvSpPr>
        <p:spPr>
          <a:xfrm flipV="1">
            <a:off x="3767713" y="11162569"/>
            <a:ext cx="1" cy="813532"/>
          </a:xfrm>
          <a:prstGeom prst="line">
            <a:avLst/>
          </a:prstGeom>
          <a:ln w="38100">
            <a:solidFill>
              <a:srgbClr val="0048A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93" name="Group"/>
          <p:cNvGrpSpPr/>
          <p:nvPr/>
        </p:nvGrpSpPr>
        <p:grpSpPr>
          <a:xfrm>
            <a:off x="7781391" y="4013200"/>
            <a:ext cx="6010809" cy="6896100"/>
            <a:chOff x="0" y="0"/>
            <a:chExt cx="6010808" cy="6896100"/>
          </a:xfrm>
        </p:grpSpPr>
        <p:sp>
          <p:nvSpPr>
            <p:cNvPr id="189" name="double[] a;…"/>
            <p:cNvSpPr/>
            <p:nvPr/>
          </p:nvSpPr>
          <p:spPr>
            <a:xfrm>
              <a:off x="92608" y="685800"/>
              <a:ext cx="5918201" cy="458482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65100" dist="76200" dir="27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69900" tIns="469900" rIns="469900" bIns="469900" numCol="1" anchor="t">
              <a:spAutoFit/>
            </a:bodyPr>
            <a:lstStyle/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double[] a;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a = new double[10];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...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a[4] = 3.0;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...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a[8] = 8.0;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...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double x = a[4] + a[8];</a:t>
              </a:r>
            </a:p>
          </p:txBody>
        </p:sp>
        <p:sp>
          <p:nvSpPr>
            <p:cNvPr id="190" name="10 values, with an array"/>
            <p:cNvSpPr txBox="1"/>
            <p:nvPr/>
          </p:nvSpPr>
          <p:spPr>
            <a:xfrm>
              <a:off x="0" y="0"/>
              <a:ext cx="4434447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10 values, with an array</a:t>
              </a:r>
            </a:p>
          </p:txBody>
        </p:sp>
        <p:sp>
          <p:nvSpPr>
            <p:cNvPr id="191" name="an easy alternative"/>
            <p:cNvSpPr txBox="1"/>
            <p:nvPr/>
          </p:nvSpPr>
          <p:spPr>
            <a:xfrm>
              <a:off x="1086128" y="6184900"/>
              <a:ext cx="3498443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dirty="0"/>
                <a:t>an easy alternative</a:t>
              </a:r>
            </a:p>
          </p:txBody>
        </p:sp>
        <p:sp>
          <p:nvSpPr>
            <p:cNvPr id="192" name="Line"/>
            <p:cNvSpPr/>
            <p:nvPr/>
          </p:nvSpPr>
          <p:spPr>
            <a:xfrm flipV="1">
              <a:off x="2848508" y="5372100"/>
              <a:ext cx="1" cy="813532"/>
            </a:xfrm>
            <a:prstGeom prst="line">
              <a:avLst/>
            </a:prstGeom>
            <a:noFill/>
            <a:ln w="38100" cap="flat">
              <a:solidFill>
                <a:srgbClr val="0048AA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14795500" y="4000500"/>
            <a:ext cx="7874000" cy="6858000"/>
            <a:chOff x="0" y="0"/>
            <a:chExt cx="7873999" cy="6858000"/>
          </a:xfrm>
        </p:grpSpPr>
        <p:sp>
          <p:nvSpPr>
            <p:cNvPr id="194" name="double[] a;…"/>
            <p:cNvSpPr/>
            <p:nvPr/>
          </p:nvSpPr>
          <p:spPr>
            <a:xfrm>
              <a:off x="88900" y="685800"/>
              <a:ext cx="7785100" cy="458482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65100" dist="76200" dir="27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69900" tIns="469900" rIns="469900" bIns="469900" numCol="1" anchor="t">
              <a:spAutoFit/>
            </a:bodyPr>
            <a:lstStyle/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double[] a;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a = new double[1000000];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...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a[234567] = 3.0;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...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a[876543] = 8.0;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...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>
                  <a:uFill>
                    <a:solidFill>
                      <a:srgbClr val="007DD7"/>
                    </a:solidFill>
                  </a:uFill>
                </a:rPr>
                <a:t>double x = a[234567] + a[876543];</a:t>
              </a:r>
            </a:p>
          </p:txBody>
        </p:sp>
        <p:sp>
          <p:nvSpPr>
            <p:cNvPr id="195" name="1 million values, with an array"/>
            <p:cNvSpPr txBox="1"/>
            <p:nvPr/>
          </p:nvSpPr>
          <p:spPr>
            <a:xfrm>
              <a:off x="0" y="0"/>
              <a:ext cx="5544017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1 million values, with an array</a:t>
              </a:r>
            </a:p>
          </p:txBody>
        </p:sp>
        <p:sp>
          <p:nvSpPr>
            <p:cNvPr id="196" name="scales to handle huge amounts of data"/>
            <p:cNvSpPr txBox="1"/>
            <p:nvPr/>
          </p:nvSpPr>
          <p:spPr>
            <a:xfrm>
              <a:off x="564928" y="6146800"/>
              <a:ext cx="6853103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scales to handle huge amounts of data</a:t>
              </a:r>
            </a:p>
          </p:txBody>
        </p:sp>
        <p:sp>
          <p:nvSpPr>
            <p:cNvPr id="197" name="Line"/>
            <p:cNvSpPr/>
            <p:nvPr/>
          </p:nvSpPr>
          <p:spPr>
            <a:xfrm flipV="1">
              <a:off x="3987800" y="5334000"/>
              <a:ext cx="0" cy="813532"/>
            </a:xfrm>
            <a:prstGeom prst="line">
              <a:avLst/>
            </a:prstGeom>
            <a:noFill/>
            <a:ln w="38100" cap="flat">
              <a:solidFill>
                <a:srgbClr val="0048AA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7C212B-7FDA-423C-90D6-35FDBB92A9A1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 advAuto="0"/>
      <p:bldP spid="198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1. N…"/>
          <p:cNvSpPr txBox="1"/>
          <p:nvPr/>
        </p:nvSpPr>
        <p:spPr>
          <a:xfrm>
            <a:off x="2051050" y="8425181"/>
            <a:ext cx="2171700" cy="443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6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1. </a:t>
            </a:r>
            <a:r>
              <a:rPr i="1" dirty="0"/>
              <a:t>N</a:t>
            </a:r>
          </a:p>
          <a:p>
            <a:pPr defTabSz="647700">
              <a:lnSpc>
                <a:spcPts val="6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2. </a:t>
            </a:r>
            <a:r>
              <a:rPr i="1" spc="360" dirty="0"/>
              <a:t>N</a:t>
            </a:r>
            <a:r>
              <a:rPr baseline="31999" dirty="0"/>
              <a:t>2</a:t>
            </a:r>
          </a:p>
          <a:p>
            <a:pPr defTabSz="647700">
              <a:lnSpc>
                <a:spcPts val="6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3. </a:t>
            </a:r>
            <a:r>
              <a:rPr i="1" spc="360" dirty="0"/>
              <a:t>N</a:t>
            </a:r>
            <a:r>
              <a:rPr baseline="31999" dirty="0"/>
              <a:t>3</a:t>
            </a:r>
          </a:p>
          <a:p>
            <a:pPr defTabSz="647700">
              <a:lnSpc>
                <a:spcPts val="68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4. </a:t>
            </a:r>
            <a:r>
              <a:rPr i="1" spc="360" dirty="0"/>
              <a:t>N</a:t>
            </a:r>
            <a:r>
              <a:rPr baseline="31999" dirty="0"/>
              <a:t>4</a:t>
            </a:r>
          </a:p>
        </p:txBody>
      </p:sp>
      <p:sp>
        <p:nvSpPr>
          <p:cNvPr id="709" name="Pop quiz 4 on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4 on arrays</a:t>
            </a:r>
          </a:p>
        </p:txBody>
      </p:sp>
      <p:sp>
        <p:nvSpPr>
          <p:cNvPr id="710" name="Q. How many multiplications to multiply two N-by-N matrices?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How many multiplications to multiply two </a:t>
            </a:r>
            <a:r>
              <a:rPr i="1"/>
              <a:t>N</a:t>
            </a:r>
            <a:r>
              <a:t>-by-</a:t>
            </a:r>
            <a:r>
              <a:rPr i="1"/>
              <a:t>N</a:t>
            </a:r>
            <a:r>
              <a:t> matrices?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712" name="double[][] c = new double[N][N];…"/>
          <p:cNvSpPr txBox="1"/>
          <p:nvPr/>
        </p:nvSpPr>
        <p:spPr>
          <a:xfrm>
            <a:off x="3136900" y="3441700"/>
            <a:ext cx="10680700" cy="43738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>
            <a:spAutoFit/>
          </a:bodyPr>
          <a:lstStyle/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>
                <a:uFill>
                  <a:solidFill>
                    <a:srgbClr val="000000"/>
                  </a:solidFill>
                </a:uFill>
              </a:rPr>
              <a:t>double[][] c = new double[N][N];</a:t>
            </a:r>
          </a:p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>
                <a:uFill>
                  <a:solidFill>
                    <a:srgbClr val="000000"/>
                  </a:solidFill>
                </a:uFill>
              </a:rPr>
              <a:t>for (int i = 0; i &lt; N; i++)</a:t>
            </a:r>
          </a:p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>
                <a:uFill>
                  <a:solidFill>
                    <a:srgbClr val="000000"/>
                  </a:solidFill>
                </a:uFill>
              </a:rPr>
              <a:t>   for (int j = 0; j &lt; N; j++)</a:t>
            </a:r>
          </a:p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>
                <a:uFill>
                  <a:solidFill>
                    <a:srgbClr val="000000"/>
                  </a:solidFill>
                </a:uFill>
              </a:rPr>
              <a:t>      for (int k = 0; k &lt; N; k++)</a:t>
            </a:r>
          </a:p>
          <a:p>
            <a:pPr marL="6350" marR="6350" defTabSz="647700">
              <a:lnSpc>
                <a:spcPct val="170000"/>
              </a:lnSpc>
              <a:buClr>
                <a:srgbClr val="000000"/>
              </a:buClr>
              <a:buFont typeface="Courier New"/>
              <a:tabLst>
                <a:tab pos="1155700" algn="l"/>
              </a:tabLst>
              <a:defRPr sz="3200"/>
            </a:pPr>
            <a:r>
              <a:rPr>
                <a:uFill>
                  <a:solidFill>
                    <a:srgbClr val="000000"/>
                  </a:solidFill>
                </a:uFill>
              </a:rPr>
              <a:t>         c[i][j] += a[i][k] * b[k][j];</a:t>
            </a:r>
          </a:p>
        </p:txBody>
      </p:sp>
      <p:sp>
        <p:nvSpPr>
          <p:cNvPr id="713" name="Arrow"/>
          <p:cNvSpPr/>
          <p:nvPr/>
        </p:nvSpPr>
        <p:spPr>
          <a:xfrm flipH="1">
            <a:off x="3816350" y="10317481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solidFill>
            <a:srgbClr val="8D3124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 defTabSz="647700">
              <a:lnSpc>
                <a:spcPts val="3100"/>
              </a:lnSpc>
              <a:tabLst>
                <a:tab pos="1511300" algn="l"/>
              </a:tabLst>
              <a:defRPr sz="2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4" name="Nested for loops: N × N × N"/>
          <p:cNvSpPr txBox="1"/>
          <p:nvPr/>
        </p:nvSpPr>
        <p:spPr>
          <a:xfrm>
            <a:off x="5412968" y="10673081"/>
            <a:ext cx="6446061" cy="656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647700">
              <a:lnSpc>
                <a:spcPts val="4300"/>
              </a:lnSpc>
              <a:tabLst>
                <a:tab pos="1511300" algn="l"/>
              </a:tabLst>
              <a:defRPr sz="36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Nested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for</a:t>
            </a:r>
            <a:r>
              <a:t> loops: </a:t>
            </a:r>
            <a:r>
              <a:rPr i="1"/>
              <a:t>N</a:t>
            </a:r>
            <a:r>
              <a:t> × </a:t>
            </a:r>
            <a:r>
              <a:rPr i="1"/>
              <a:t>N</a:t>
            </a:r>
            <a:r>
              <a:t> × </a:t>
            </a:r>
            <a:r>
              <a:rPr i="1"/>
              <a:t>N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Image sources…"/>
          <p:cNvSpPr txBox="1"/>
          <p:nvPr/>
        </p:nvSpPr>
        <p:spPr>
          <a:xfrm>
            <a:off x="635000" y="4884865"/>
            <a:ext cx="14618855" cy="24045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79400" tIns="279400" rIns="279400" bIns="279400">
            <a:spAutoFit/>
          </a:bodyPr>
          <a:lstStyle/>
          <a:p>
            <a:pPr defTabSz="647700">
              <a:lnSpc>
                <a:spcPts val="3200"/>
              </a:lnSpc>
              <a:tabLst>
                <a:tab pos="1511300" algn="l"/>
              </a:tabLst>
              <a:defRPr sz="2700" i="1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Image sources</a:t>
            </a:r>
          </a:p>
          <a:p>
            <a:pPr defTabSz="647700">
              <a:lnSpc>
                <a:spcPts val="28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endParaRPr dirty="0"/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http://en.wikipedia.org/wiki/Airedale_Terrier#mediaviewer/File:Airedale_Terrier.jpg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http://www.nobelprize.org/nobel_prizes/chemistry/laureates/1974/flory_postcard.jpg</a:t>
            </a:r>
          </a:p>
        </p:txBody>
      </p:sp>
      <p:sp>
        <p:nvSpPr>
          <p:cNvPr id="4" name="Image sources…">
            <a:extLst>
              <a:ext uri="{FF2B5EF4-FFF2-40B4-BE49-F238E27FC236}">
                <a16:creationId xmlns:a16="http://schemas.microsoft.com/office/drawing/2014/main" id="{7142268A-1AD9-417C-8D24-C569BF1191AE}"/>
              </a:ext>
            </a:extLst>
          </p:cNvPr>
          <p:cNvSpPr txBox="1"/>
          <p:nvPr/>
        </p:nvSpPr>
        <p:spPr>
          <a:xfrm>
            <a:off x="635000" y="2311400"/>
            <a:ext cx="14618855" cy="18403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79400" tIns="279400" rIns="279400" bIns="279400">
            <a:spAutoFit/>
          </a:bodyPr>
          <a:lstStyle/>
          <a:p>
            <a:pPr defTabSz="647700">
              <a:lnSpc>
                <a:spcPts val="3200"/>
              </a:lnSpc>
              <a:tabLst>
                <a:tab pos="1511300" algn="l"/>
              </a:tabLst>
              <a:defRPr sz="2700" i="1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Image sources</a:t>
            </a:r>
          </a:p>
          <a:p>
            <a:pPr defTabSz="647700">
              <a:lnSpc>
                <a:spcPts val="28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endParaRPr dirty="0"/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http://commons.wikimedia.org/wiki/File:CERN_Server_03.jpg</a:t>
            </a:r>
          </a:p>
        </p:txBody>
      </p:sp>
      <p:sp>
        <p:nvSpPr>
          <p:cNvPr id="5" name="Image sources…">
            <a:extLst>
              <a:ext uri="{FF2B5EF4-FFF2-40B4-BE49-F238E27FC236}">
                <a16:creationId xmlns:a16="http://schemas.microsoft.com/office/drawing/2014/main" id="{0273E955-34F2-4E3D-9BBF-6C2D6B486A7E}"/>
              </a:ext>
            </a:extLst>
          </p:cNvPr>
          <p:cNvSpPr txBox="1"/>
          <p:nvPr/>
        </p:nvSpPr>
        <p:spPr>
          <a:xfrm>
            <a:off x="635000" y="8022587"/>
            <a:ext cx="15637164" cy="35330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79400" tIns="279400" rIns="279400" bIns="279400">
            <a:spAutoFit/>
          </a:bodyPr>
          <a:lstStyle/>
          <a:p>
            <a:pPr defTabSz="647700">
              <a:lnSpc>
                <a:spcPts val="3200"/>
              </a:lnSpc>
              <a:tabLst>
                <a:tab pos="1511300" algn="l"/>
              </a:tabLst>
              <a:defRPr sz="2700" i="1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Image sources</a:t>
            </a:r>
          </a:p>
          <a:p>
            <a:pPr defTabSz="647700">
              <a:lnSpc>
                <a:spcPts val="28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endParaRPr dirty="0"/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http://www.vis.gr.jp/~nazoya/cgi-bin/catalog/img/CARDSBIC809_red.jpg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http://www.alegriphotos.com/Shuffling_cards_in_casino-photo-deae1081e5ebc6631d6871f8b320b808.html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http://iveypoker.com/wp-content/uploads/2013/09/Dealing.jpg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http://upload.wikimedia.org/</a:t>
            </a:r>
            <a:r>
              <a:rPr dirty="0" err="1"/>
              <a:t>wikipedia</a:t>
            </a:r>
            <a:r>
              <a:rPr dirty="0"/>
              <a:t>/commons/b/bf/Pierre-Simon,_marquis_de_Laplace_(1745-1827)_-_Guérin.jpg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3.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  <a:r>
              <a:rPr dirty="0"/>
              <a:t>. Arrays</a:t>
            </a:r>
          </a:p>
        </p:txBody>
      </p:sp>
      <p:sp>
        <p:nvSpPr>
          <p:cNvPr id="128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The first data structure</a:t>
            </a:r>
            <a:endParaRPr dirty="0">
              <a:solidFill>
                <a:schemeClr val="bg2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Declare, create and initialize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Memory representation and allocation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Array bounds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Examples of</a:t>
            </a:r>
            <a:r>
              <a:rPr dirty="0">
                <a:solidFill>
                  <a:schemeClr val="bg2"/>
                </a:solidFill>
              </a:rPr>
              <a:t> array-processing code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>
                <a:solidFill>
                  <a:schemeClr val="bg2"/>
                </a:solidFill>
              </a:rPr>
              <a:t>Two-dimensional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6680662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1. Basic Programming Concept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5. </a:t>
            </a:r>
            <a:r>
              <a:rPr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Arrays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8" name="1.1–1.2"/>
          <p:cNvSpPr txBox="1"/>
          <p:nvPr/>
        </p:nvSpPr>
        <p:spPr>
          <a:xfrm>
            <a:off x="1824431" y="11087100"/>
            <a:ext cx="1663117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647700">
              <a:lnSpc>
                <a:spcPts val="3700"/>
              </a:lnSpc>
              <a:tabLst>
                <a:tab pos="1511300" algn="l"/>
              </a:tabLst>
              <a:defRPr sz="3100" b="1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1.1–1.2</a:t>
            </a:r>
          </a:p>
        </p:txBody>
      </p:sp>
    </p:spTree>
    <p:extLst>
      <p:ext uri="{BB962C8B-B14F-4D97-AF65-F5344CB8AC3E}">
        <p14:creationId xmlns:p14="http://schemas.microsoft.com/office/powerpoint/2010/main" val="21096193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23D6A-CBD4-A646-85A4-1E98342F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ACB7-C0EB-9B4E-8A07-48E4EA25403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953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create and initialize</a:t>
            </a:r>
            <a:endParaRPr dirty="0"/>
          </a:p>
        </p:txBody>
      </p:sp>
      <p:sp>
        <p:nvSpPr>
          <p:cNvPr id="185" name="double a0 = 0.0;…"/>
          <p:cNvSpPr/>
          <p:nvPr/>
        </p:nvSpPr>
        <p:spPr>
          <a:xfrm>
            <a:off x="1621366" y="2727325"/>
            <a:ext cx="5067301" cy="1835695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65100" dist="76200" dir="270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lang="en-US" dirty="0">
                <a:uFill>
                  <a:solidFill>
                    <a:srgbClr val="007DD7"/>
                  </a:solidFill>
                </a:uFill>
              </a:rPr>
              <a:t>int[]  a;</a:t>
            </a:r>
          </a:p>
          <a:p>
            <a:pPr marL="10159" marR="10159" defTabSz="1295400">
              <a:lnSpc>
                <a:spcPts val="3600"/>
              </a:lnSpc>
              <a:buClr>
                <a:srgbClr val="000112"/>
              </a:buClr>
              <a:buFont typeface="Courier New"/>
              <a:defRPr sz="2700">
                <a:uFill>
                  <a:solidFill>
                    <a:srgbClr val="000112"/>
                  </a:solidFill>
                </a:uFill>
              </a:defRPr>
            </a:pPr>
            <a:r>
              <a:rPr lang="en-US" dirty="0">
                <a:uFill>
                  <a:solidFill>
                    <a:srgbClr val="007DD7"/>
                  </a:solidFill>
                </a:uFill>
              </a:rPr>
              <a:t>a = new int[100]; </a:t>
            </a:r>
            <a:endParaRPr dirty="0">
              <a:uFill>
                <a:solidFill>
                  <a:srgbClr val="007DD7"/>
                </a:solidFill>
              </a:uFill>
            </a:endParaRPr>
          </a:p>
        </p:txBody>
      </p:sp>
      <p:sp>
        <p:nvSpPr>
          <p:cNvPr id="186" name="10 values, without arrays"/>
          <p:cNvSpPr txBox="1"/>
          <p:nvPr/>
        </p:nvSpPr>
        <p:spPr>
          <a:xfrm>
            <a:off x="1550382" y="2045891"/>
            <a:ext cx="6848670" cy="52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81280" marR="81280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dirty="0"/>
              <a:t>10</a:t>
            </a:r>
            <a:r>
              <a:rPr lang="en-US" dirty="0"/>
              <a:t>0</a:t>
            </a:r>
            <a:r>
              <a:rPr dirty="0"/>
              <a:t> </a:t>
            </a:r>
            <a:r>
              <a:rPr lang="en-US" dirty="0"/>
              <a:t>values,</a:t>
            </a:r>
            <a:r>
              <a:rPr dirty="0"/>
              <a:t> without </a:t>
            </a:r>
            <a:r>
              <a:rPr lang="en-US" dirty="0"/>
              <a:t>explicit initialization</a:t>
            </a:r>
            <a:endParaRPr dirty="0"/>
          </a:p>
        </p:txBody>
      </p:sp>
      <p:sp>
        <p:nvSpPr>
          <p:cNvPr id="187" name="tedious and error-prone code"/>
          <p:cNvSpPr txBox="1"/>
          <p:nvPr/>
        </p:nvSpPr>
        <p:spPr>
          <a:xfrm>
            <a:off x="1270000" y="5501022"/>
            <a:ext cx="5816336" cy="2137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>
            <a:spAutoFit/>
          </a:bodyPr>
          <a:lstStyle>
            <a:lvl1pPr marL="81280" marR="81280" defTabSz="647700">
              <a:lnSpc>
                <a:spcPct val="110000"/>
              </a:lnSpc>
              <a:spcBef>
                <a:spcPts val="100"/>
              </a:spcBef>
              <a:buClr>
                <a:srgbClr val="606060"/>
              </a:buClr>
              <a:buFont typeface="Comic Sans MS"/>
              <a:tabLst>
                <a:tab pos="1155700" algn="l"/>
              </a:tabLst>
              <a:defRPr sz="27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pPr algn="ctr"/>
            <a:r>
              <a:rPr lang="en-US" dirty="0"/>
              <a:t>In Java, all array elements are </a:t>
            </a:r>
          </a:p>
          <a:p>
            <a:pPr algn="ctr"/>
            <a:r>
              <a:rPr lang="en-US" dirty="0"/>
              <a:t>Initialized to 0 </a:t>
            </a:r>
          </a:p>
          <a:p>
            <a:pPr algn="ctr"/>
            <a:r>
              <a:rPr lang="en-US" dirty="0"/>
              <a:t>However, this might not be true</a:t>
            </a:r>
          </a:p>
          <a:p>
            <a:pPr algn="ctr"/>
            <a:r>
              <a:rPr lang="en-US" dirty="0"/>
              <a:t>for other languages.</a:t>
            </a:r>
            <a:endParaRPr dirty="0"/>
          </a:p>
        </p:txBody>
      </p:sp>
      <p:sp>
        <p:nvSpPr>
          <p:cNvPr id="188" name="Line"/>
          <p:cNvSpPr/>
          <p:nvPr/>
        </p:nvSpPr>
        <p:spPr>
          <a:xfrm flipV="1">
            <a:off x="3496126" y="4686300"/>
            <a:ext cx="1" cy="813532"/>
          </a:xfrm>
          <a:prstGeom prst="line">
            <a:avLst/>
          </a:prstGeom>
          <a:ln w="38100">
            <a:solidFill>
              <a:srgbClr val="0048A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93" name="Group"/>
          <p:cNvGrpSpPr/>
          <p:nvPr/>
        </p:nvGrpSpPr>
        <p:grpSpPr>
          <a:xfrm>
            <a:off x="7781391" y="4013200"/>
            <a:ext cx="6010810" cy="3940098"/>
            <a:chOff x="0" y="0"/>
            <a:chExt cx="6010809" cy="3940098"/>
          </a:xfrm>
        </p:grpSpPr>
        <p:sp>
          <p:nvSpPr>
            <p:cNvPr id="189" name="double[] a;…"/>
            <p:cNvSpPr/>
            <p:nvPr/>
          </p:nvSpPr>
          <p:spPr>
            <a:xfrm>
              <a:off x="92608" y="685800"/>
              <a:ext cx="5918201" cy="137403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65100" dist="76200" dir="27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69900" tIns="469900" rIns="469900" bIns="469900" numCol="1" anchor="t">
              <a:spAutoFit/>
            </a:bodyPr>
            <a:lstStyle/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 dirty="0">
                  <a:uFill>
                    <a:solidFill>
                      <a:srgbClr val="007DD7"/>
                    </a:solidFill>
                  </a:uFill>
                </a:rPr>
                <a:t>double[] a</a:t>
              </a:r>
              <a:r>
                <a:rPr lang="en-US" dirty="0">
                  <a:uFill>
                    <a:solidFill>
                      <a:srgbClr val="007DD7"/>
                    </a:solidFill>
                  </a:uFill>
                </a:rPr>
                <a:t> =  {1, 2.0, 3, 4, 5} ;</a:t>
              </a:r>
            </a:p>
          </p:txBody>
        </p:sp>
        <p:sp>
          <p:nvSpPr>
            <p:cNvPr id="190" name="10 values, with an array"/>
            <p:cNvSpPr txBox="1"/>
            <p:nvPr/>
          </p:nvSpPr>
          <p:spPr>
            <a:xfrm>
              <a:off x="0" y="0"/>
              <a:ext cx="4819267" cy="523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lang="en-US" dirty="0"/>
                <a:t>5</a:t>
              </a:r>
              <a:r>
                <a:rPr dirty="0"/>
                <a:t> values, </a:t>
              </a:r>
              <a:r>
                <a:rPr lang="en-US" dirty="0"/>
                <a:t>initialize </a:t>
              </a:r>
              <a:r>
                <a:rPr dirty="0"/>
                <a:t>with a </a:t>
              </a:r>
              <a:r>
                <a:rPr lang="en-US" dirty="0"/>
                <a:t>list</a:t>
              </a:r>
              <a:endParaRPr dirty="0"/>
            </a:p>
          </p:txBody>
        </p:sp>
        <p:sp>
          <p:nvSpPr>
            <p:cNvPr id="191" name="an easy alternative"/>
            <p:cNvSpPr txBox="1"/>
            <p:nvPr/>
          </p:nvSpPr>
          <p:spPr>
            <a:xfrm>
              <a:off x="914222" y="3212591"/>
              <a:ext cx="5096587" cy="727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lang="en-US" dirty="0"/>
                <a:t>Initialize an array with a list</a:t>
              </a:r>
              <a:endParaRPr dirty="0"/>
            </a:p>
          </p:txBody>
        </p:sp>
        <p:sp>
          <p:nvSpPr>
            <p:cNvPr id="192" name="Line"/>
            <p:cNvSpPr/>
            <p:nvPr/>
          </p:nvSpPr>
          <p:spPr>
            <a:xfrm flipV="1">
              <a:off x="2676602" y="2399791"/>
              <a:ext cx="1" cy="813532"/>
            </a:xfrm>
            <a:prstGeom prst="line">
              <a:avLst/>
            </a:prstGeom>
            <a:noFill/>
            <a:ln w="38100" cap="flat">
              <a:solidFill>
                <a:srgbClr val="0048AA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14795500" y="4000500"/>
            <a:ext cx="7874001" cy="4324705"/>
            <a:chOff x="0" y="0"/>
            <a:chExt cx="7874000" cy="4324705"/>
          </a:xfrm>
        </p:grpSpPr>
        <p:sp>
          <p:nvSpPr>
            <p:cNvPr id="194" name="double[] a;…"/>
            <p:cNvSpPr/>
            <p:nvPr/>
          </p:nvSpPr>
          <p:spPr>
            <a:xfrm>
              <a:off x="88900" y="685800"/>
              <a:ext cx="7785100" cy="1835695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65100" dist="76200" dir="270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69900" tIns="469900" rIns="469900" bIns="469900" numCol="1" anchor="t">
              <a:spAutoFit/>
            </a:bodyPr>
            <a:lstStyle/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 lang="en-US" dirty="0">
                  <a:uFill>
                    <a:solidFill>
                      <a:srgbClr val="007DD7"/>
                    </a:solidFill>
                  </a:uFill>
                </a:rPr>
                <a:t>int a[]  = new int[100];</a:t>
              </a:r>
            </a:p>
            <a:p>
              <a:pPr marL="10159" marR="10159" defTabSz="1295400">
                <a:lnSpc>
                  <a:spcPts val="3600"/>
                </a:lnSpc>
                <a:buClr>
                  <a:srgbClr val="000112"/>
                </a:buClr>
                <a:buFont typeface="Courier New"/>
                <a:defRPr sz="2700">
                  <a:uFill>
                    <a:solidFill>
                      <a:srgbClr val="000112"/>
                    </a:solidFill>
                  </a:uFill>
                </a:defRPr>
              </a:pPr>
              <a:r>
                <a:rPr lang="en-US" dirty="0" err="1">
                  <a:uFill>
                    <a:solidFill>
                      <a:srgbClr val="007DD7"/>
                    </a:solidFill>
                  </a:uFill>
                </a:rPr>
                <a:t>Arrays.fill</a:t>
              </a:r>
              <a:r>
                <a:rPr lang="en-US" dirty="0">
                  <a:uFill>
                    <a:solidFill>
                      <a:srgbClr val="007DD7"/>
                    </a:solidFill>
                  </a:uFill>
                </a:rPr>
                <a:t>(a, 20); </a:t>
              </a:r>
              <a:endParaRPr dirty="0">
                <a:uFill>
                  <a:solidFill>
                    <a:srgbClr val="007DD7"/>
                  </a:solidFill>
                </a:uFill>
              </a:endParaRPr>
            </a:p>
          </p:txBody>
        </p:sp>
        <p:sp>
          <p:nvSpPr>
            <p:cNvPr id="195" name="1 million values, with an array"/>
            <p:cNvSpPr txBox="1"/>
            <p:nvPr/>
          </p:nvSpPr>
          <p:spPr>
            <a:xfrm>
              <a:off x="0" y="0"/>
              <a:ext cx="3108864" cy="523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lang="en-US" dirty="0"/>
                <a:t>Using </a:t>
              </a:r>
              <a:r>
                <a:rPr lang="en-US" dirty="0" err="1"/>
                <a:t>Arrays.fill</a:t>
              </a:r>
              <a:r>
                <a:rPr lang="en-US" dirty="0"/>
                <a:t>()</a:t>
              </a:r>
              <a:endParaRPr dirty="0"/>
            </a:p>
          </p:txBody>
        </p:sp>
        <p:sp>
          <p:nvSpPr>
            <p:cNvPr id="196" name="scales to handle huge amounts of data"/>
            <p:cNvSpPr txBox="1"/>
            <p:nvPr/>
          </p:nvSpPr>
          <p:spPr>
            <a:xfrm>
              <a:off x="0" y="3597198"/>
              <a:ext cx="5664050" cy="727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52400" tIns="152400" rIns="152400" bIns="1524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lang="en-US" dirty="0"/>
                <a:t>fill the array with the value 20 </a:t>
              </a:r>
              <a:endParaRPr dirty="0"/>
            </a:p>
          </p:txBody>
        </p:sp>
        <p:sp>
          <p:nvSpPr>
            <p:cNvPr id="197" name="Line"/>
            <p:cNvSpPr/>
            <p:nvPr/>
          </p:nvSpPr>
          <p:spPr>
            <a:xfrm flipV="1">
              <a:off x="3422873" y="2784398"/>
              <a:ext cx="0" cy="813532"/>
            </a:xfrm>
            <a:prstGeom prst="line">
              <a:avLst/>
            </a:prstGeom>
            <a:noFill/>
            <a:ln w="38100" cap="flat">
              <a:solidFill>
                <a:srgbClr val="0048AA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7C212B-7FDA-423C-90D6-35FDBB92A9A1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5.1bc</a:t>
            </a:r>
          </a:p>
        </p:txBody>
      </p:sp>
    </p:spTree>
    <p:extLst>
      <p:ext uri="{BB962C8B-B14F-4D97-AF65-F5344CB8AC3E}">
        <p14:creationId xmlns:p14="http://schemas.microsoft.com/office/powerpoint/2010/main" val="163062184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 advAuto="0"/>
      <p:bldP spid="198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3.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5</a:t>
            </a:r>
            <a:r>
              <a:rPr dirty="0"/>
              <a:t>. Arrays</a:t>
            </a:r>
          </a:p>
        </p:txBody>
      </p:sp>
      <p:sp>
        <p:nvSpPr>
          <p:cNvPr id="128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The first data structure</a:t>
            </a:r>
            <a:endParaRPr dirty="0">
              <a:solidFill>
                <a:schemeClr val="bg2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bg2"/>
                </a:solidFill>
              </a:rPr>
              <a:t>Declare, create and initialize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Memory representation and allocation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Array bounds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Typical array-processing code</a:t>
            </a:r>
            <a:endParaRPr lang="en-US" dirty="0"/>
          </a:p>
          <a:p>
            <a:pPr>
              <a:defRPr>
                <a:solidFill>
                  <a:srgbClr val="A9A9A9"/>
                </a:solidFill>
              </a:defRPr>
            </a:pPr>
            <a:r>
              <a:rPr lang="en-US" dirty="0"/>
              <a:t>Example: Playing Cards</a:t>
            </a:r>
            <a:endParaRPr dirty="0"/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Two-dimensional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15115817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emory representation of an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representation of an array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02" name="A computer's memory is also an indexed sequence of memory locations.…"/>
          <p:cNvSpPr txBox="1">
            <a:spLocks noGrp="1"/>
          </p:cNvSpPr>
          <p:nvPr>
            <p:ph type="body" sz="quarter" idx="4294967295"/>
          </p:nvPr>
        </p:nvSpPr>
        <p:spPr>
          <a:xfrm>
            <a:off x="1295400" y="3136900"/>
            <a:ext cx="16878300" cy="2717800"/>
          </a:xfrm>
          <a:prstGeom prst="rect">
            <a:avLst/>
          </a:prstGeom>
          <a:solidFill>
            <a:srgbClr val="FFFFFF"/>
          </a:solidFill>
        </p:spPr>
        <p:txBody>
          <a:bodyPr lIns="304800" tIns="304800" rIns="304800" bIns="304800"/>
          <a:lstStyle/>
          <a:p>
            <a:r>
              <a:rPr dirty="0">
                <a:uFill>
                  <a:solidFill>
                    <a:srgbClr val="000000"/>
                  </a:solidFill>
                </a:uFill>
              </a:rPr>
              <a:t>A computer's memory is </a:t>
            </a:r>
            <a:r>
              <a:rPr i="1" dirty="0">
                <a:uFill>
                  <a:solidFill>
                    <a:srgbClr val="000000"/>
                  </a:solidFill>
                </a:uFill>
              </a:rPr>
              <a:t>also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an indexed sequence of memory locations.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Each primitive type value occupies a fixed number of locations.</a:t>
            </a:r>
          </a:p>
          <a:p>
            <a:pPr lvl="1">
              <a:defRPr i="1"/>
            </a:pPr>
            <a:r>
              <a:rPr dirty="0">
                <a:uFill>
                  <a:solidFill>
                    <a:srgbClr val="000000"/>
                  </a:solidFill>
                </a:uFill>
              </a:rPr>
              <a:t>Array values are stored in contiguous locations.</a:t>
            </a:r>
          </a:p>
        </p:txBody>
      </p:sp>
      <p:sp>
        <p:nvSpPr>
          <p:cNvPr id="203" name="An array is an indexed sequence of values of the same type."/>
          <p:cNvSpPr txBox="1"/>
          <p:nvPr/>
        </p:nvSpPr>
        <p:spPr>
          <a:xfrm>
            <a:off x="1295400" y="1689100"/>
            <a:ext cx="21767800" cy="10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lvl="1" indent="88900"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An </a:t>
            </a:r>
            <a:r>
              <a:rPr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rPr>
              <a:t>array</a:t>
            </a:r>
            <a:r>
              <a:rPr>
                <a:uFill>
                  <a:solidFill>
                    <a:srgbClr val="000000"/>
                  </a:solidFill>
                </a:uFill>
              </a:rPr>
              <a:t> is an indexed sequence of values of the same type.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-63517" y="7183119"/>
            <a:ext cx="25222210" cy="584200"/>
            <a:chOff x="0" y="0"/>
            <a:chExt cx="25222208" cy="584199"/>
          </a:xfrm>
        </p:grpSpPr>
        <p:graphicFrame>
          <p:nvGraphicFramePr>
            <p:cNvPr id="204" name="Table"/>
            <p:cNvGraphicFramePr/>
            <p:nvPr/>
          </p:nvGraphicFramePr>
          <p:xfrm>
            <a:off x="0" y="55880"/>
            <a:ext cx="25222208" cy="484123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38803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1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2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3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4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4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5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6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7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8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59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0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1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2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3"/>
                      </a:ext>
                    </a:extLst>
                  </a:gridCol>
                  <a:gridCol w="388034">
                    <a:extLst>
                      <a:ext uri="{9D8B030D-6E8A-4147-A177-3AD203B41FA5}">
                        <a16:colId xmlns:a16="http://schemas.microsoft.com/office/drawing/2014/main" val="20064"/>
                      </a:ext>
                    </a:extLst>
                  </a:gridCol>
                </a:tblGrid>
                <a:tr h="4699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2400">
                            <a:latin typeface="Helvetica"/>
                            <a:ea typeface="Helvetica"/>
                            <a:cs typeface="Helvetica"/>
                          </a:defRPr>
                        </a:pPr>
                        <a:endParaRPr/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A9A9A9"/>
                        </a:solidFill>
                        <a:miter lim="400000"/>
                      </a:lnL>
                      <a:lnR w="12700">
                        <a:solidFill>
                          <a:srgbClr val="A9A9A9"/>
                        </a:solidFill>
                        <a:miter lim="400000"/>
                      </a:lnR>
                      <a:lnT w="12700">
                        <a:solidFill>
                          <a:srgbClr val="A9A9A9"/>
                        </a:solidFill>
                        <a:miter lim="400000"/>
                      </a:lnT>
                      <a:lnB w="12700">
                        <a:solidFill>
                          <a:srgbClr val="A9A9A9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05" name="Table"/>
            <p:cNvGraphicFramePr/>
            <p:nvPr/>
          </p:nvGraphicFramePr>
          <p:xfrm>
            <a:off x="6223013" y="0"/>
            <a:ext cx="15874999" cy="584199"/>
          </p:xfrm>
          <a:graphic>
            <a:graphicData uri="http://schemas.openxmlformats.org/drawingml/2006/table">
              <a:tbl>
                <a:tblPr>
                  <a:tableStyleId>{8F44A2F1-9E1F-4B54-A3A2-5F16C0AD49E2}</a:tableStyleId>
                </a:tblPr>
                <a:tblGrid>
                  <a:gridCol w="15875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875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875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875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58750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58750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158750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158750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158750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1587500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584200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a[0]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a[1]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a[2]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a[3]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a[4]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a[5]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a[6]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a[7]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a[8]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ts val="3400"/>
                          </a:lnSpc>
                          <a:tabLst>
                            <a:tab pos="1511300" algn="l"/>
                          </a:tabLst>
                          <a:defRPr sz="1800"/>
                        </a:pPr>
                        <a:r>
                          <a:rPr sz="2400">
                            <a:latin typeface="Helvetica"/>
                            <a:ea typeface="Helvetica"/>
                            <a:cs typeface="Helvetica"/>
                          </a:rPr>
                          <a:t>a[9]</a:t>
                        </a:r>
                      </a:p>
                    </a:txBody>
                    <a:tcPr marL="38100" marR="38100" marT="38100" marB="381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207" name="Critical concepts…"/>
          <p:cNvSpPr txBox="1"/>
          <p:nvPr/>
        </p:nvSpPr>
        <p:spPr>
          <a:xfrm>
            <a:off x="1295400" y="8724900"/>
            <a:ext cx="17208500" cy="3314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Critical concepts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Indices start at 0.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8D3124"/>
                  </a:solidFill>
                </a:uFill>
              </a:rPr>
              <a:t>Given </a:t>
            </a:r>
            <a:r>
              <a:rPr sz="3300"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>
                <a:uFill>
                  <a:solidFill>
                    <a:srgbClr val="8D3124"/>
                  </a:solidFill>
                </a:uFill>
              </a:rPr>
              <a:t>, the operation of accessing the value </a:t>
            </a:r>
            <a:r>
              <a:rPr sz="3300">
                <a:uFill>
                  <a:solidFill>
                    <a:srgbClr val="8D3124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a[i]</a:t>
            </a:r>
            <a:r>
              <a:rPr>
                <a:uFill>
                  <a:solidFill>
                    <a:srgbClr val="8D3124"/>
                  </a:solidFill>
                </a:uFill>
              </a:rPr>
              <a:t> is extremely efficient.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uFill>
                  <a:solidFill>
                    <a:srgbClr val="000000"/>
                  </a:solidFill>
                </a:uFill>
              </a:rPr>
              <a:t>The assignment </a:t>
            </a:r>
            <a:r>
              <a:rPr sz="33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b = a</a:t>
            </a:r>
            <a:r>
              <a:rPr>
                <a:uFill>
                  <a:solidFill>
                    <a:srgbClr val="000000"/>
                  </a:solidFill>
                </a:uFill>
              </a:rPr>
              <a:t> makes the names </a:t>
            </a:r>
            <a:r>
              <a:rPr sz="33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and </a:t>
            </a:r>
            <a:r>
              <a:rPr sz="33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rPr>
                <a:uFill>
                  <a:solidFill>
                    <a:srgbClr val="000000"/>
                  </a:solidFill>
                </a:uFill>
              </a:rPr>
              <a:t> refer to the same array.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18185248" y="3352800"/>
            <a:ext cx="5604773" cy="711200"/>
            <a:chOff x="0" y="0"/>
            <a:chExt cx="5604772" cy="711200"/>
          </a:xfrm>
        </p:grpSpPr>
        <p:sp>
          <p:nvSpPr>
            <p:cNvPr id="208" name="stay tuned for many details"/>
            <p:cNvSpPr txBox="1"/>
            <p:nvPr/>
          </p:nvSpPr>
          <p:spPr>
            <a:xfrm>
              <a:off x="461272" y="0"/>
              <a:ext cx="5143501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>
              <a:lvl1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stay tuned for many details</a:t>
              </a:r>
            </a:p>
          </p:txBody>
        </p:sp>
        <p:sp>
          <p:nvSpPr>
            <p:cNvPr id="209" name="Line"/>
            <p:cNvSpPr/>
            <p:nvPr/>
          </p:nvSpPr>
          <p:spPr>
            <a:xfrm flipH="1">
              <a:off x="0" y="318231"/>
              <a:ext cx="636152" cy="1"/>
            </a:xfrm>
            <a:prstGeom prst="line">
              <a:avLst/>
            </a:prstGeom>
            <a:noFill/>
            <a:ln w="38100" cap="flat">
              <a:solidFill>
                <a:srgbClr val="0048AA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18244608" y="11391900"/>
            <a:ext cx="5682192" cy="1617981"/>
            <a:chOff x="0" y="0"/>
            <a:chExt cx="5682191" cy="1617980"/>
          </a:xfrm>
        </p:grpSpPr>
        <p:sp>
          <p:nvSpPr>
            <p:cNvPr id="211" name="it does not copy the array, as with primitive types…"/>
            <p:cNvSpPr txBox="1"/>
            <p:nvPr/>
          </p:nvSpPr>
          <p:spPr>
            <a:xfrm>
              <a:off x="767291" y="0"/>
              <a:ext cx="4914901" cy="161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52400" tIns="152400" rIns="152400" bIns="152400" numCol="1" anchor="t">
              <a:spAutoFit/>
            </a:bodyPr>
            <a:lstStyle/>
            <a:p>
              <a: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it does </a:t>
              </a:r>
              <a:r>
                <a:rPr i="1"/>
                <a:t>not</a:t>
              </a:r>
              <a:r>
                <a:t> copy the array, as with primitive types</a:t>
              </a:r>
            </a:p>
            <a:p>
              <a:pPr marL="81280" marR="81280" defTabSz="647700">
                <a:lnSpc>
                  <a:spcPct val="110000"/>
                </a:lnSpc>
                <a:spcBef>
                  <a:spcPts val="100"/>
                </a:spcBef>
                <a:buClr>
                  <a:srgbClr val="606060"/>
                </a:buClr>
                <a:buFont typeface="Comic Sans MS"/>
                <a:tabLst>
                  <a:tab pos="1155700" algn="l"/>
                </a:tabLst>
                <a:defRPr sz="27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(stay tuned for details)</a:t>
              </a:r>
            </a:p>
          </p:txBody>
        </p:sp>
        <p:sp>
          <p:nvSpPr>
            <p:cNvPr id="212" name="Line"/>
            <p:cNvSpPr/>
            <p:nvPr/>
          </p:nvSpPr>
          <p:spPr>
            <a:xfrm flipH="1" flipV="1">
              <a:off x="0" y="160204"/>
              <a:ext cx="819244" cy="411296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5094064" y="5994400"/>
            <a:ext cx="16736082" cy="1090944"/>
            <a:chOff x="9316" y="0"/>
            <a:chExt cx="16736081" cy="1090943"/>
          </a:xfrm>
        </p:grpSpPr>
        <p:sp>
          <p:nvSpPr>
            <p:cNvPr id="214" name="Line"/>
            <p:cNvSpPr/>
            <p:nvPr/>
          </p:nvSpPr>
          <p:spPr>
            <a:xfrm>
              <a:off x="422235" y="543929"/>
              <a:ext cx="547015" cy="547015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a"/>
            <p:cNvSpPr txBox="1"/>
            <p:nvPr/>
          </p:nvSpPr>
          <p:spPr>
            <a:xfrm>
              <a:off x="9316" y="63500"/>
              <a:ext cx="350481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10159" marR="10159" algn="ctr" defTabSz="1816100">
                <a:lnSpc>
                  <a:spcPct val="110000"/>
                </a:lnSpc>
                <a:spcBef>
                  <a:spcPts val="1800"/>
                </a:spcBef>
                <a:buClr>
                  <a:srgbClr val="0433FF"/>
                </a:buClr>
                <a:buFont typeface="Courier New"/>
                <a:defRPr sz="32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pPr>
                <a:defRPr sz="5000"/>
              </a:pPr>
              <a:r>
                <a:rPr sz="3200"/>
                <a:t>a</a:t>
              </a:r>
            </a:p>
          </p:txBody>
        </p:sp>
        <p:grpSp>
          <p:nvGrpSpPr>
            <p:cNvPr id="218" name="Group"/>
            <p:cNvGrpSpPr/>
            <p:nvPr/>
          </p:nvGrpSpPr>
          <p:grpSpPr>
            <a:xfrm>
              <a:off x="1492699" y="0"/>
              <a:ext cx="15252699" cy="1028700"/>
              <a:chOff x="0" y="0"/>
              <a:chExt cx="15252697" cy="1028700"/>
            </a:xfrm>
          </p:grpSpPr>
          <p:sp>
            <p:nvSpPr>
              <p:cNvPr id="216" name="for simplicity in this lecture, think of a as the memory address of the first location…"/>
              <p:cNvSpPr txBox="1"/>
              <p:nvPr/>
            </p:nvSpPr>
            <p:spPr>
              <a:xfrm>
                <a:off x="500748" y="0"/>
                <a:ext cx="14751950" cy="1028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t">
                <a:noAutofit/>
              </a:bodyPr>
              <a:lstStyle/>
              <a:p>
                <a:pPr marL="81280" marR="81280" defTabSz="647700">
                  <a:lnSpc>
                    <a:spcPct val="110000"/>
                  </a:lnSpc>
                  <a:spcBef>
                    <a:spcPts val="100"/>
                  </a:spcBef>
                  <a:buClr>
                    <a:srgbClr val="606060"/>
                  </a:buClr>
                  <a:buFont typeface="Comic Sans MS"/>
                  <a:tabLst>
                    <a:tab pos="1155700" algn="l"/>
                  </a:tabLst>
                  <a:defRPr sz="27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pPr>
                <a:r>
                  <a:t> for simplicity in this lecture, think of a as the memory address of the first location</a:t>
                </a:r>
              </a:p>
              <a:p>
                <a:pPr marL="81280" marR="81280" defTabSz="647700">
                  <a:lnSpc>
                    <a:spcPct val="110000"/>
                  </a:lnSpc>
                  <a:spcBef>
                    <a:spcPts val="100"/>
                  </a:spcBef>
                  <a:buClr>
                    <a:srgbClr val="606060"/>
                  </a:buClr>
                  <a:buFont typeface="Comic Sans MS"/>
                  <a:tabLst>
                    <a:tab pos="1155700" algn="l"/>
                  </a:tabLst>
                  <a:defRPr sz="27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pPr>
                <a:r>
                  <a:t>   the actual implementation in Java is just slightly more complicated.</a:t>
                </a:r>
              </a:p>
            </p:txBody>
          </p:sp>
          <p:sp>
            <p:nvSpPr>
              <p:cNvPr id="217" name="Line"/>
              <p:cNvSpPr/>
              <p:nvPr/>
            </p:nvSpPr>
            <p:spPr>
              <a:xfrm flipH="1">
                <a:off x="0" y="457931"/>
                <a:ext cx="690594" cy="1"/>
              </a:xfrm>
              <a:prstGeom prst="line">
                <a:avLst/>
              </a:prstGeom>
              <a:noFill/>
              <a:ln w="38100" cap="flat">
                <a:solidFill>
                  <a:srgbClr val="0048AA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A3866D-F454-4EEA-BB69-011085242660}"/>
              </a:ext>
            </a:extLst>
          </p:cNvPr>
          <p:cNvSpPr txBox="1"/>
          <p:nvPr/>
        </p:nvSpPr>
        <p:spPr>
          <a:xfrm>
            <a:off x="2121436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5.1d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 bldLvl="5" animBg="1" advAuto="0"/>
      <p:bldP spid="203" grpId="0" build="p" bldLvl="5" animBg="1" advAuto="0"/>
      <p:bldP spid="206" grpId="0" animBg="1" advAuto="0"/>
      <p:bldP spid="207" grpId="0" build="p" bldLvl="5" animBg="1" advAuto="0"/>
      <p:bldP spid="210" grpId="0" animBg="1" advAuto="0"/>
      <p:bldP spid="213" grpId="0" animBg="1" advAuto="0"/>
      <p:bldP spid="219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5493">
          <a:alpha val="5000"/>
        </a:srgbClr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647700" rtl="0" fontAlgn="auto" latinLnBrk="0" hangingPunct="0">
          <a:lnSpc>
            <a:spcPts val="31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511300" algn="l"/>
          </a:tabLst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647700" rtl="0" fontAlgn="auto" latinLnBrk="0" hangingPunct="0">
          <a:lnSpc>
            <a:spcPts val="31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511300" algn="l"/>
          </a:tabLst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9453</TotalTime>
  <Words>9484</Words>
  <Application>Microsoft Macintosh PowerPoint</Application>
  <PresentationFormat>Custom</PresentationFormat>
  <Paragraphs>1899</Paragraphs>
  <Slides>64</Slides>
  <Notes>30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Comic Sans MS</vt:lpstr>
      <vt:lpstr>Courier New</vt:lpstr>
      <vt:lpstr>Futura</vt:lpstr>
      <vt:lpstr>Futura Bold</vt:lpstr>
      <vt:lpstr>Gill Sans</vt:lpstr>
      <vt:lpstr>Helvetica</vt:lpstr>
      <vt:lpstr>Lucida Grande</vt:lpstr>
      <vt:lpstr>Lucida Sans</vt:lpstr>
      <vt:lpstr>Lucida Sans Typewriter</vt:lpstr>
      <vt:lpstr>Wingdings</vt:lpstr>
      <vt:lpstr>White</vt:lpstr>
      <vt:lpstr>5.  Arrays</vt:lpstr>
      <vt:lpstr>5. Arrays</vt:lpstr>
      <vt:lpstr>Basic Building Blocks of Programming</vt:lpstr>
      <vt:lpstr>Data Structures</vt:lpstr>
      <vt:lpstr>5. Arrays</vt:lpstr>
      <vt:lpstr>Declare, create and initialize</vt:lpstr>
      <vt:lpstr>create and initialize</vt:lpstr>
      <vt:lpstr>5. Arrays</vt:lpstr>
      <vt:lpstr>Memory representation of an array</vt:lpstr>
      <vt:lpstr>Java language support for arrays</vt:lpstr>
      <vt:lpstr>Example: Array of Strings</vt:lpstr>
      <vt:lpstr>Some Array "tasks” (ArrayTasks.java)</vt:lpstr>
      <vt:lpstr>Copying an array</vt:lpstr>
      <vt:lpstr>Programming with arrays: typical examples</vt:lpstr>
      <vt:lpstr>Pop quiz 1 on arrays – VERY IMPORTANT!</vt:lpstr>
      <vt:lpstr>Pop quiz 1 on arrays</vt:lpstr>
      <vt:lpstr>Programming with arrays: typical bugs</vt:lpstr>
      <vt:lpstr>Programming with arrays: typical bugs</vt:lpstr>
      <vt:lpstr>5. Arrays</vt:lpstr>
      <vt:lpstr>Array bounds</vt:lpstr>
      <vt:lpstr>5. Arrays</vt:lpstr>
      <vt:lpstr>Examples. Manipulating 1D arrays</vt:lpstr>
      <vt:lpstr>Examples. Manipulating 1D arrays</vt:lpstr>
      <vt:lpstr>Examples. Manipulating 1D arrays</vt:lpstr>
      <vt:lpstr>Examples. Manipulating 1D arrays</vt:lpstr>
      <vt:lpstr>Examples. Manipulating 1D arrays</vt:lpstr>
      <vt:lpstr>5. Arrays</vt:lpstr>
      <vt:lpstr>Example of array use: create a deck of cards</vt:lpstr>
      <vt:lpstr>Example of array use: create a deck of cards</vt:lpstr>
      <vt:lpstr>Pop quiz 2 on arrays</vt:lpstr>
      <vt:lpstr>Pop quiz 2 on arrays</vt:lpstr>
      <vt:lpstr>Pop quiz 3 on arrays</vt:lpstr>
      <vt:lpstr>Pop quiz 3 on arrays</vt:lpstr>
      <vt:lpstr>Array application: take a card, any card</vt:lpstr>
      <vt:lpstr>Array application: random sequence of cards</vt:lpstr>
      <vt:lpstr>Array application: shuffle and deal from a deck of cards</vt:lpstr>
      <vt:lpstr>Array application: shuffle a deck of 10 cards (trace)</vt:lpstr>
      <vt:lpstr>shuffle and deal from a deck of cards</vt:lpstr>
      <vt:lpstr>Coupon collector</vt:lpstr>
      <vt:lpstr>Array application: coupon collector</vt:lpstr>
      <vt:lpstr>Array application: coupon collector (trace for M = 6)</vt:lpstr>
      <vt:lpstr>Simulation, randomness, and analysis (revisited)</vt:lpstr>
      <vt:lpstr>Simulation, randomness, and analysis (revisited)</vt:lpstr>
      <vt:lpstr>Simulation, randomness, and analysis (revisited)</vt:lpstr>
      <vt:lpstr>5. Arrays</vt:lpstr>
      <vt:lpstr>Two-dimensional arrays</vt:lpstr>
      <vt:lpstr>Java language support for two-dimensional arrays (basic support)</vt:lpstr>
      <vt:lpstr>Java language support for two-dimensional arrays (initialization)</vt:lpstr>
      <vt:lpstr>2D Arrays</vt:lpstr>
      <vt:lpstr>Creating a 2D Array in Java</vt:lpstr>
      <vt:lpstr>Creating a 2-D Array in Java</vt:lpstr>
      <vt:lpstr>2D Array Length</vt:lpstr>
      <vt:lpstr>Iterating over a 2-D Array</vt:lpstr>
      <vt:lpstr>2D Arrays – Example 1</vt:lpstr>
      <vt:lpstr>2D Arrays – Example 2</vt:lpstr>
      <vt:lpstr>5. Arrays</vt:lpstr>
      <vt:lpstr>Application of arrays: vector and matrix calculations</vt:lpstr>
      <vt:lpstr>Application of arrays: vector and matrix calculations</vt:lpstr>
      <vt:lpstr>Pop quiz 4 on arrays</vt:lpstr>
      <vt:lpstr>Pop quiz 4 on arrays</vt:lpstr>
      <vt:lpstr>PowerPoint Presentation</vt:lpstr>
      <vt:lpstr>5. Arrays</vt:lpstr>
      <vt:lpstr>5.  Arrays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Basic Programming Concepts</dc:title>
  <dc:creator>Andy Guna</dc:creator>
  <cp:lastModifiedBy>Anna godin</cp:lastModifiedBy>
  <cp:revision>221</cp:revision>
  <cp:lastPrinted>2019-08-16T13:06:51Z</cp:lastPrinted>
  <dcterms:modified xsi:type="dcterms:W3CDTF">2021-05-22T05:20:02Z</dcterms:modified>
</cp:coreProperties>
</file>